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g" ContentType="image/jpeg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notesMasters/notesMaster1.xml" ContentType="application/vnd.openxmlformats-officedocument.presentationml.notesMaster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viewProps.xml" ContentType="application/vnd.openxmlformats-officedocument.presentationml.view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</Types>
</file>

<file path=_rels/.rels><?xml version="1.0" encoding="UTF-8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package/2006/relationships/metadata/extended-properties" Target="docProps/app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autoCompressPictures="0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9144000" cy="5143500" type="screen16x9"/>
  <p:notesSz cx="6858000" cy="9144000"/>
  <p:defaultTextStyle>
    <a:defPPr>
      <a:defRPr lang="en-US"/>
    </a:defPPr>
    <a:lvl1pPr algn="l" defTabSz="4572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4572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4572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4572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4572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4572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4572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4572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4572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p="http://schemas.openxmlformats.org/presentationml/2006/main" xmlns:r="http://schemas.openxmlformats.org/officeDocument/2006/relationships">
  <p:normalViewPr>
    <p:restoredLeft autoAdjust="0" sz="15643"/>
    <p:restoredTop autoAdjust="0" sz="94694"/>
  </p:normalViewPr>
  <p:slideViewPr>
    <p:cSldViewPr snapToGrid="0" snapToObjects="1">
      <p:cViewPr varScale="1">
        <p:scale>
          <a:sx d="100" n="161"/>
          <a:sy d="100" n="161"/>
        </p:scale>
        <p:origin x="560" y="200"/>
      </p:cViewPr>
      <p:guideLst>
        <p:guide orient="horz" pos="1620"/>
        <p:guide pos="2880"/>
      </p:guideLst>
    </p:cSldViewPr>
  </p:slideViewPr>
  <p:outlineViewPr>
    <p:cViewPr>
      <p:scale>
        <a:sx d="100" n="33"/>
        <a:sy d="100" n="33"/>
      </p:scale>
      <p:origin x="0" y="0"/>
    </p:cViewPr>
  </p:outlineViewPr>
  <p:notesTextViewPr>
    <p:cViewPr>
      <p:scale>
        <a:sx d="100" n="100"/>
        <a:sy d="100" n="100"/>
      </p:scale>
      <p:origin x="0" y="0"/>
    </p:cViewPr>
  </p:notesTextViewPr>
  <p:gridSpacing cx="76200" cy="76200"/>
</p:viewPr>
</file>

<file path=ppt/_rels/presentation.xml.rels><?xml version="1.0" encoding="UTF-8"?><Relationships xmlns="http://schemas.openxmlformats.org/package/2006/relationships"><Relationship Id="rId2" Type="http://schemas.openxmlformats.org/officeDocument/2006/relationships/slide" Target="slides/slide1.xml" /><Relationship Id="rId3" Type="http://schemas.openxmlformats.org/officeDocument/2006/relationships/slide" Target="slides/slide2.xml" /><Relationship Id="rId4" Type="http://schemas.openxmlformats.org/officeDocument/2006/relationships/slide" Target="slides/slide3.xml" /><Relationship Id="rId5" Type="http://schemas.openxmlformats.org/officeDocument/2006/relationships/slide" Target="slides/slide4.xml" /><Relationship Id="rId6" Type="http://schemas.openxmlformats.org/officeDocument/2006/relationships/slide" Target="slides/slide5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slide" Target="slides/slide16.xml" /><Relationship Id="rId18" Type="http://schemas.openxmlformats.org/officeDocument/2006/relationships/slide" Target="slides/slide17.xml" /><Relationship Id="rId19" Type="http://schemas.openxmlformats.org/officeDocument/2006/relationships/slide" Target="slides/slide18.xml" /><Relationship Id="rId20" Type="http://schemas.openxmlformats.org/officeDocument/2006/relationships/slide" Target="slides/slide19.xml" /><Relationship Id="rId21" Type="http://schemas.openxmlformats.org/officeDocument/2006/relationships/slide" Target="slides/slide20.xml" /><Relationship Id="rId22" Type="http://schemas.openxmlformats.org/officeDocument/2006/relationships/slide" Target="slides/slide21.xml" /><Relationship Id="rId23" Type="http://schemas.openxmlformats.org/officeDocument/2006/relationships/slide" Target="slides/slide22.xml" /><Relationship Id="rId24" Type="http://schemas.openxmlformats.org/officeDocument/2006/relationships/slide" Target="slides/slide23.xml" /><Relationship Id="rId25" Type="http://schemas.openxmlformats.org/officeDocument/2006/relationships/slide" Target="slides/slide24.xml" /><Relationship Id="rId26" Type="http://schemas.openxmlformats.org/officeDocument/2006/relationships/slide" Target="slides/slide25.xml" /><Relationship Id="rId27" Type="http://schemas.openxmlformats.org/officeDocument/2006/relationships/slide" Target="slides/slide26.xml" /><Relationship Id="rId28" Type="http://schemas.openxmlformats.org/officeDocument/2006/relationships/slide" Target="slides/slide27.xml" /><Relationship Id="rId29" Type="http://schemas.openxmlformats.org/officeDocument/2006/relationships/slide" Target="slides/slide28.xml" /><Relationship Id="rId30" Type="http://schemas.openxmlformats.org/officeDocument/2006/relationships/slide" Target="slides/slide29.xml" /><Relationship Id="rId31" Type="http://schemas.openxmlformats.org/officeDocument/2006/relationships/slide" Target="slides/slide30.xml" /><Relationship Id="rId32" Type="http://schemas.openxmlformats.org/officeDocument/2006/relationships/slide" Target="slides/slide31.xml" /><Relationship Id="rId33" Type="http://schemas.openxmlformats.org/officeDocument/2006/relationships/slide" Target="slides/slide32.xml" /><Relationship Id="rId34" Type="http://schemas.openxmlformats.org/officeDocument/2006/relationships/slide" Target="slides/slide33.xml" /><Relationship Id="rId35" Type="http://schemas.openxmlformats.org/officeDocument/2006/relationships/slide" Target="slides/slide34.xml" /><Relationship Id="rId36" Type="http://schemas.openxmlformats.org/officeDocument/2006/relationships/slide" Target="slides/slide35.xml" /><Relationship Id="rId37" Type="http://schemas.openxmlformats.org/officeDocument/2006/relationships/slide" Target="slides/slide36.xml" /><Relationship Id="rId38" Type="http://schemas.openxmlformats.org/officeDocument/2006/relationships/slide" Target="slides/slide37.xml" /><Relationship Id="rId39" Type="http://schemas.openxmlformats.org/officeDocument/2006/relationships/slide" Target="slides/slide38.xml" /><Relationship Id="rId40" Type="http://schemas.openxmlformats.org/officeDocument/2006/relationships/slide" Target="slides/slide39.xml" /><Relationship Id="rId41" Type="http://schemas.openxmlformats.org/officeDocument/2006/relationships/slide" Target="slides/slide40.xml" /><Relationship Id="rId42" Type="http://schemas.openxmlformats.org/officeDocument/2006/relationships/slide" Target="slides/slide41.xml" /><Relationship Id="rId43" Type="http://schemas.openxmlformats.org/officeDocument/2006/relationships/slide" Target="slides/slide42.xml" /><Relationship Id="rId44" Type="http://schemas.openxmlformats.org/officeDocument/2006/relationships/slide" Target="slides/slide43.xml" /><Relationship Id="rId45" Type="http://schemas.openxmlformats.org/officeDocument/2006/relationships/slide" Target="slides/slide44.xml" /><Relationship Id="rId46" Type="http://schemas.openxmlformats.org/officeDocument/2006/relationships/notesMaster" Target="notesMasters/notesMaster1.xml" /><Relationship Id="rId48" Type="http://schemas.openxmlformats.org/officeDocument/2006/relationships/viewProps" Target="viewProps.xml" /><Relationship Id="rId47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50" Type="http://schemas.openxmlformats.org/officeDocument/2006/relationships/tableStyles" Target="tableStyles.xml" /><Relationship Id="rId49" Type="http://schemas.openxmlformats.org/officeDocument/2006/relationships/theme" Target="theme/theme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C1CCF-B725-44A7-AA57-5E433BD85C9F}" type="datetimeFigureOut">
              <a:rPr lang="en-US" smtClean="0"/>
              <a:t>1/2/22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BDFEC3-8487-43E8-A154-7C12CBC1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09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?>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?>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?><Relationships xmlns="http://schemas.openxmlformats.org/package/2006/relationships"><Relationship Id="rId2" Type="http://schemas.openxmlformats.org/officeDocument/2006/relationships/slide" Target="../slides/slide27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?><Relationships xmlns="http://schemas.openxmlformats.org/package/2006/relationships"><Relationship Id="rId2" Type="http://schemas.openxmlformats.org/officeDocument/2006/relationships/slide" Target="../slides/slide28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?><Relationships xmlns="http://schemas.openxmlformats.org/package/2006/relationships"><Relationship Id="rId2" Type="http://schemas.openxmlformats.org/officeDocument/2006/relationships/slide" Target="../slides/slide29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?><Relationships xmlns="http://schemas.openxmlformats.org/package/2006/relationships"><Relationship Id="rId2" Type="http://schemas.openxmlformats.org/officeDocument/2006/relationships/slide" Target="../slides/slide30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?><Relationships xmlns="http://schemas.openxmlformats.org/package/2006/relationships"><Relationship Id="rId2" Type="http://schemas.openxmlformats.org/officeDocument/2006/relationships/slide" Target="../slides/slide37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?><Relationships xmlns="http://schemas.openxmlformats.org/package/2006/relationships"><Relationship Id="rId2" Type="http://schemas.openxmlformats.org/officeDocument/2006/relationships/slide" Target="../slides/slide38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?><Relationships xmlns="http://schemas.openxmlformats.org/package/2006/relationships"><Relationship Id="rId2" Type="http://schemas.openxmlformats.org/officeDocument/2006/relationships/slide" Target="../slides/slide43.xml" /><Relationship Id="rId1" Type="http://schemas.openxmlformats.org/officeDocument/2006/relationships/notesMaster" Target="../notesMasters/notesMaster1.xml" /></Relationships>
</file>

<file path=ppt/notesSlides/_rels/notesSlide2.xml.rels><?xml version="1.0" encoding="UTF-8"?>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3.xml.rels><?xml version="1.0" encoding="UTF-8"?>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4.xml.rels><?xml version="1.0" encoding="UTF-8"?>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5.xml.rels><?xml version="1.0" encoding="UTF-8"?>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6.xml.rels><?xml version="1.0" encoding="UTF-8"?>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7.xml.rels><?xml version="1.0" encoding="UTF-8"?>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8.xml.rels><?xml version="1.0" encoding="UTF-8"?>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_rels/notesSlide9.xml.rels><?xml version="1.0" encoding="UTF-8"?><Relationships xmlns="http://schemas.openxmlformats.org/package/2006/relationships"><Relationship Id="rId2" Type="http://schemas.openxmlformats.org/officeDocument/2006/relationships/slide" Target="../slides/slide23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Target: 1:01. Hook: start with concrete decisions to motivate the course. Move through examples quickly (~1 min each).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3</a:t>
            </a:fld>
            <a:endParaRPr lang="en-US"/>
          </a:p>
        </p:txBody>
      </p:sp>
    </p:spTree>
  </p:cSld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Target: 1:27. Brief intros—name and background.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25</a:t>
            </a:fld>
            <a:endParaRPr lang="en-US"/>
          </a:p>
        </p:txBody>
      </p:sp>
    </p:spTree>
  </p:cSld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Target: 1:30. Transition to course logistics.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27</a:t>
            </a:fld>
            <a:endParaRPr lang="en-US"/>
          </a:p>
        </p:txBody>
      </p:sp>
    </p:spTree>
  </p:cSld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Target: 1:32. Emphasize “expert consultants” – they’re practicing a marketable skill.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28</a:t>
            </a:fld>
            <a:endParaRPr lang="en-US"/>
          </a:p>
        </p:txBody>
      </p:sp>
    </p:spTree>
  </p:cSld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Target: 1:34. Quick overview – they’ll see this structure repeated.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29</a:t>
            </a:fld>
            <a:endParaRPr lang="en-US"/>
          </a:p>
        </p:txBody>
      </p:sp>
    </p:spTree>
  </p:cSld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Target: 1:36. Emphasize no laptops Mon/Wed—this is intentional for discussion quality.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30</a:t>
            </a:fld>
            <a:endParaRPr lang="en-US"/>
          </a:p>
        </p:txBody>
      </p:sp>
    </p:spTree>
  </p:cSld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Target: 1:45.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37</a:t>
            </a:fld>
            <a:endParaRPr lang="en-US"/>
          </a:p>
        </p:txBody>
      </p:sp>
    </p:spTree>
  </p:cSld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Target: 1:47.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38</a:t>
            </a:fld>
            <a:endParaRPr lang="en-US"/>
          </a:p>
        </p:txBody>
      </p:sp>
    </p:spTree>
  </p:cSld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Target: 1:50. End on time. Repeat key actions: read syllabus, do reading, start Lab 1 setup.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43</a:t>
            </a:fld>
            <a:endParaRPr lang="en-US"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Target: 1:06. Pause for thinking, then invite responses. Listen for: data, models, economics, optimization.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14</a:t>
            </a:fld>
            <a:endParaRPr lang="en-US"/>
          </a:p>
        </p:txBody>
      </p:sp>
    </p:spTree>
  </p:cSld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Target: 1:08. Connect to what students said. These are the theoretical pillars of the course.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15</a:t>
            </a:fld>
            <a:endParaRPr lang="en-US"/>
          </a:p>
        </p:txBody>
      </p:sp>
    </p:spTree>
  </p:cSld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Target: 1:10. Quick definition – don’t belabor.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16</a:t>
            </a:fld>
            <a:endParaRPr lang="en-US"/>
          </a:p>
        </p:txBody>
      </p:sp>
    </p:spTree>
  </p:cSld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Target: 1:12. IPCC risk framework: Risk = f(Hazard, Exposure, Vulnerability). Point out all three components.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18</a:t>
            </a:fld>
            <a:endParaRPr lang="en-US"/>
          </a:p>
        </p:txBody>
      </p:sp>
    </p:spTree>
  </p:cSld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Target: 1:14. Quick brainstorm – call on a few students.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19</a:t>
            </a:fld>
            <a:endParaRPr lang="en-US"/>
          </a:p>
        </p:txBody>
      </p:sp>
    </p:spTree>
  </p:cSld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Target: 1:17. Another quick brainstorm. Reveal fragments after hearing responses.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20</a:t>
            </a:fld>
            <a:endParaRPr lang="en-US"/>
          </a:p>
        </p:txBody>
      </p:sp>
    </p:spTree>
  </p:cSld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Target: 1:20. Key framework for the semester. Will revisit many times. X-L-R-M mnemonic.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21</a:t>
            </a:fld>
            <a:endParaRPr lang="en-US"/>
          </a:p>
        </p:txBody>
      </p:sp>
    </p:spTree>
  </p:cSld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Target: 1:22.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23</a:t>
            </a:fld>
            <a:endParaRPr lang="en-US"/>
          </a:p>
        </p:txBody>
      </p:sp>
    </p:spTree>
  </p:cSld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57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4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29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46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69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86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93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21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01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9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99855"/>
      </p:ext>
    </p:extLst>
  </p:cSld>
  <p:clrMapOvr>
    <a:masterClrMapping/>
  </p:clrMapOvr>
</p:sldLayout>
</file>

<file path=ppt/slideMasters/_rels/slideMaster1.xml.rels><?xml version="1.0" encoding="UTF-8"?><Relationships xmlns="http://schemas.openxmlformats.org/package/2006/relationships"><Relationship Id="rId8" Target="../slideLayouts/slideLayout8.xml" Type="http://schemas.openxmlformats.org/officeDocument/2006/relationships/slideLayout" /><Relationship Id="rId3" Target="../slideLayouts/slideLayout3.xml" Type="http://schemas.openxmlformats.org/officeDocument/2006/relationships/slideLayout" /><Relationship Id="rId7" Target="../slideLayouts/slideLayout7.xml" Type="http://schemas.openxmlformats.org/officeDocument/2006/relationships/slideLayout" /><Relationship Id="rId12" Target="../theme/theme1.xml" Type="http://schemas.openxmlformats.org/officeDocument/2006/relationships/theme" /><Relationship Id="rId2" Target="../slideLayouts/slideLayout2.xml" Type="http://schemas.openxmlformats.org/officeDocument/2006/relationships/slideLayout" /><Relationship Id="rId1" Target="../slideLayouts/slideLayout1.xml" Type="http://schemas.openxmlformats.org/officeDocument/2006/relationships/slideLayout" /><Relationship Id="rId6" Target="../slideLayouts/slideLayout6.xml" Type="http://schemas.openxmlformats.org/officeDocument/2006/relationships/slideLayout" /><Relationship Id="rId11" Target="../slideLayouts/slideLayout11.xml" Type="http://schemas.openxmlformats.org/officeDocument/2006/relationships/slideLayout" /><Relationship Id="rId5" Target="../slideLayouts/slideLayout5.xml" Type="http://schemas.openxmlformats.org/officeDocument/2006/relationships/slideLayout" /><Relationship Id="rId10" Target="../slideLayouts/slideLayout10.xml" Type="http://schemas.openxmlformats.org/officeDocument/2006/relationships/slideLayout" /><Relationship Id="rId4" Target="../slideLayouts/slideLayout4.xml" Type="http://schemas.openxmlformats.org/officeDocument/2006/relationships/slideLayout" /><Relationship Id="rId9" Target="../slideLayouts/slideLayout9.xml" Type="http://schemas.openxmlformats.org/officeDocument/2006/relationships/slideLayout" />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ctr" bIns="45720" lIns="91440" rIns="91440" rtlCol="0" tIns="45720" vert="horz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bIns="45720" lIns="91440" rIns="91440" rtlCol="0" tIns="45720" vert="horz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2" sz="half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anchor="ctr" bIns="45720" lIns="91440" rIns="91440" rtlCol="0" tIns="45720" vert="horz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3" sz="quarter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anchor="ctr" bIns="45720" lIns="91440" rIns="91440" rtlCol="0" tIns="45720" vert="horz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4" sz="quarter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anchor="ctr" bIns="45720" lIns="91440" rIns="91440" rtlCol="0" tIns="45720" vert="horz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0875"/>
      </p:ext>
    </p:extLst>
  </p:cSld>
  <p:clrMap accent1="accent1" accent2="accent2" accent3="accent3" accent4="accent4" accent5="accent5" accent6="accent6" bg1="lt1" bg2="lt2" folHlink="folHlink" hlink="hlink" tx1="dk1" tx2="dk2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42900" eaLnBrk="1" hangingPunct="1" latinLnBrk="0" rtl="0">
        <a:spcBef>
          <a:spcPct val="0"/>
        </a:spcBef>
        <a:buNone/>
        <a:defRPr kern="1200"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342900" eaLnBrk="1" hangingPunct="1" indent="-342900" latinLnBrk="0" marL="342900" rtl="0">
        <a:spcBef>
          <a:spcPct val="20000"/>
        </a:spcBef>
        <a:buFont typeface="Arial"/>
        <a:buChar char="•"/>
        <a:defRPr kern="1200" sz="2400">
          <a:solidFill>
            <a:schemeClr val="tx1"/>
          </a:solidFill>
          <a:latin typeface="+mn-lt"/>
          <a:ea typeface="+mn-ea"/>
          <a:cs typeface="+mn-cs"/>
        </a:defRPr>
      </a:lvl1pPr>
      <a:lvl2pPr algn="l" defTabSz="342900" eaLnBrk="1" hangingPunct="1" indent="-342900" latinLnBrk="0" marL="685800" rtl="0">
        <a:spcBef>
          <a:spcPct val="20000"/>
        </a:spcBef>
        <a:buFont typeface="Arial"/>
        <a:buChar char="–"/>
        <a:defRPr kern="1200" sz="2100">
          <a:solidFill>
            <a:schemeClr val="tx1"/>
          </a:solidFill>
          <a:latin typeface="+mn-lt"/>
          <a:ea typeface="+mn-ea"/>
          <a:cs typeface="+mn-cs"/>
        </a:defRPr>
      </a:lvl2pPr>
      <a:lvl3pPr algn="l" defTabSz="342900" eaLnBrk="1" hangingPunct="1" indent="-342900" latinLnBrk="0" marL="1028700" rtl="0">
        <a:spcBef>
          <a:spcPct val="20000"/>
        </a:spcBef>
        <a:buFont typeface="Arial"/>
        <a:buChar char="•"/>
        <a:defRPr kern="1200" sz="1800">
          <a:solidFill>
            <a:schemeClr val="tx1"/>
          </a:solidFill>
          <a:latin typeface="+mn-lt"/>
          <a:ea typeface="+mn-ea"/>
          <a:cs typeface="+mn-cs"/>
        </a:defRPr>
      </a:lvl3pPr>
      <a:lvl4pPr algn="l" defTabSz="342900" eaLnBrk="1" hangingPunct="1" indent="-342900" latinLnBrk="0" marL="1371600" rtl="0">
        <a:spcBef>
          <a:spcPct val="20000"/>
        </a:spcBef>
        <a:buFont typeface="Arial"/>
        <a:buChar char="–"/>
        <a:defRPr kern="1200" sz="1500">
          <a:solidFill>
            <a:schemeClr val="tx1"/>
          </a:solidFill>
          <a:latin typeface="+mn-lt"/>
          <a:ea typeface="+mn-ea"/>
          <a:cs typeface="+mn-cs"/>
        </a:defRPr>
      </a:lvl4pPr>
      <a:lvl5pPr algn="l" defTabSz="342900" eaLnBrk="1" hangingPunct="1" indent="-342900" latinLnBrk="0" marL="1714500" rtl="0">
        <a:spcBef>
          <a:spcPct val="20000"/>
        </a:spcBef>
        <a:buFont typeface="Arial"/>
        <a:buChar char="»"/>
        <a:defRPr kern="1200" sz="1500">
          <a:solidFill>
            <a:schemeClr val="tx1"/>
          </a:solidFill>
          <a:latin typeface="+mn-lt"/>
          <a:ea typeface="+mn-ea"/>
          <a:cs typeface="+mn-cs"/>
        </a:defRPr>
      </a:lvl5pPr>
      <a:lvl6pPr algn="l" defTabSz="342900" eaLnBrk="1" hangingPunct="1" indent="-342900" latinLnBrk="0" marL="2057400" rtl="0">
        <a:spcBef>
          <a:spcPct val="20000"/>
        </a:spcBef>
        <a:buFont typeface="Arial"/>
        <a:buChar char="•"/>
        <a:defRPr kern="1200" sz="1500">
          <a:solidFill>
            <a:schemeClr val="tx1"/>
          </a:solidFill>
          <a:latin typeface="+mn-lt"/>
          <a:ea typeface="+mn-ea"/>
          <a:cs typeface="+mn-cs"/>
        </a:defRPr>
      </a:lvl6pPr>
      <a:lvl7pPr algn="l" defTabSz="342900" eaLnBrk="1" hangingPunct="1" indent="-342900" latinLnBrk="0" marL="2400300" rtl="0">
        <a:spcBef>
          <a:spcPct val="20000"/>
        </a:spcBef>
        <a:buFont typeface="Arial"/>
        <a:buChar char="•"/>
        <a:defRPr kern="1200" sz="1500">
          <a:solidFill>
            <a:schemeClr val="tx1"/>
          </a:solidFill>
          <a:latin typeface="+mn-lt"/>
          <a:ea typeface="+mn-ea"/>
          <a:cs typeface="+mn-cs"/>
        </a:defRPr>
      </a:lvl7pPr>
      <a:lvl8pPr algn="l" defTabSz="342900" eaLnBrk="1" hangingPunct="1" indent="-342900" latinLnBrk="0" marL="2743200" rtl="0">
        <a:spcBef>
          <a:spcPct val="20000"/>
        </a:spcBef>
        <a:buFont typeface="Arial"/>
        <a:buChar char="•"/>
        <a:defRPr kern="1200" sz="1500">
          <a:solidFill>
            <a:schemeClr val="tx1"/>
          </a:solidFill>
          <a:latin typeface="+mn-lt"/>
          <a:ea typeface="+mn-ea"/>
          <a:cs typeface="+mn-cs"/>
        </a:defRPr>
      </a:lvl8pPr>
      <a:lvl9pPr algn="l" defTabSz="342900" eaLnBrk="1" hangingPunct="1" indent="-342900" latinLnBrk="0" marL="3086100" rtl="0">
        <a:spcBef>
          <a:spcPct val="20000"/>
        </a:spcBef>
        <a:buFont typeface="Arial"/>
        <a:buChar char="•"/>
        <a:defRPr kern="1200" sz="15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342900" eaLnBrk="1" hangingPunct="1" latinLnBrk="0" marL="0" rtl="0">
        <a:defRPr kern="1200" sz="1350">
          <a:solidFill>
            <a:schemeClr val="tx1"/>
          </a:solidFill>
          <a:latin typeface="+mn-lt"/>
          <a:ea typeface="+mn-ea"/>
          <a:cs typeface="+mn-cs"/>
        </a:defRPr>
      </a:lvl1pPr>
      <a:lvl2pPr algn="l" defTabSz="342900" eaLnBrk="1" hangingPunct="1" latinLnBrk="0" marL="342900" rtl="0">
        <a:defRPr kern="1200" sz="1350">
          <a:solidFill>
            <a:schemeClr val="tx1"/>
          </a:solidFill>
          <a:latin typeface="+mn-lt"/>
          <a:ea typeface="+mn-ea"/>
          <a:cs typeface="+mn-cs"/>
        </a:defRPr>
      </a:lvl2pPr>
      <a:lvl3pPr algn="l" defTabSz="342900" eaLnBrk="1" hangingPunct="1" latinLnBrk="0" marL="685800" rtl="0">
        <a:defRPr kern="1200" sz="1350">
          <a:solidFill>
            <a:schemeClr val="tx1"/>
          </a:solidFill>
          <a:latin typeface="+mn-lt"/>
          <a:ea typeface="+mn-ea"/>
          <a:cs typeface="+mn-cs"/>
        </a:defRPr>
      </a:lvl3pPr>
      <a:lvl4pPr algn="l" defTabSz="342900" eaLnBrk="1" hangingPunct="1" latinLnBrk="0" marL="1028700" rtl="0">
        <a:defRPr kern="1200" sz="1350">
          <a:solidFill>
            <a:schemeClr val="tx1"/>
          </a:solidFill>
          <a:latin typeface="+mn-lt"/>
          <a:ea typeface="+mn-ea"/>
          <a:cs typeface="+mn-cs"/>
        </a:defRPr>
      </a:lvl4pPr>
      <a:lvl5pPr algn="l" defTabSz="342900" eaLnBrk="1" hangingPunct="1" latinLnBrk="0" marL="1371600" rtl="0">
        <a:defRPr kern="1200" sz="1350">
          <a:solidFill>
            <a:schemeClr val="tx1"/>
          </a:solidFill>
          <a:latin typeface="+mn-lt"/>
          <a:ea typeface="+mn-ea"/>
          <a:cs typeface="+mn-cs"/>
        </a:defRPr>
      </a:lvl5pPr>
      <a:lvl6pPr algn="l" defTabSz="342900" eaLnBrk="1" hangingPunct="1" latinLnBrk="0" marL="1714500" rtl="0">
        <a:defRPr kern="1200" sz="1350">
          <a:solidFill>
            <a:schemeClr val="tx1"/>
          </a:solidFill>
          <a:latin typeface="+mn-lt"/>
          <a:ea typeface="+mn-ea"/>
          <a:cs typeface="+mn-cs"/>
        </a:defRPr>
      </a:lvl6pPr>
      <a:lvl7pPr algn="l" defTabSz="342900" eaLnBrk="1" hangingPunct="1" latinLnBrk="0" marL="2057400" rtl="0">
        <a:defRPr kern="1200" sz="1350">
          <a:solidFill>
            <a:schemeClr val="tx1"/>
          </a:solidFill>
          <a:latin typeface="+mn-lt"/>
          <a:ea typeface="+mn-ea"/>
          <a:cs typeface="+mn-cs"/>
        </a:defRPr>
      </a:lvl7pPr>
      <a:lvl8pPr algn="l" defTabSz="342900" eaLnBrk="1" hangingPunct="1" latinLnBrk="0" marL="2400300" rtl="0">
        <a:defRPr kern="1200" sz="1350">
          <a:solidFill>
            <a:schemeClr val="tx1"/>
          </a:solidFill>
          <a:latin typeface="+mn-lt"/>
          <a:ea typeface="+mn-ea"/>
          <a:cs typeface="+mn-cs"/>
        </a:defRPr>
      </a:lvl8pPr>
      <a:lvl9pPr algn="l" defTabSz="342900" eaLnBrk="1" hangingPunct="1" latinLnBrk="0" marL="2743200" rtl="0">
        <a:defRPr kern="1200"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hyperlink" Target="https://www.flickr.com/photos/joncutrer/50975248406" TargetMode="External" /><Relationship Id="rId3" Type="http://schemas.openxmlformats.org/officeDocument/2006/relationships/image" Target="../media/image4.jpg" /></Relationships>
</file>

<file path=ppt/slides/_rels/slide1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.xml.rels><?xml version="1.0" encoding="UTF-8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hyperlink" Target="https://commons.wikimedia.org/wiki/File:Electricity_Grid_Schematic_English.svg" TargetMode="External" /><Relationship Id="rId3" Type="http://schemas.openxmlformats.org/officeDocument/2006/relationships/image" Target="../media/image5.png" /></Relationships>
</file>

<file path=ppt/slides/_rels/slide13.xml.rels><?xml version="1.0" encoding="UTF-8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.xml" /></Relationships>
</file>

<file path=ppt/slides/_rels/slide1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3.xml" /></Relationships>
</file>

<file path=ppt/slides/_rels/slide1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4.xml" /></Relationships>
</file>

<file path=ppt/slides/_rels/slide17.xml.rels><?xml version="1.0" encoding="UTF-8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hyperlink" Target="https://glossary.ametsoc.org/wiki/Climate" TargetMode="External" /><Relationship Id="rId4" Type="http://schemas.openxmlformats.org/officeDocument/2006/relationships/hyperlink" Target="https://www.usgs.gov/special-topics/water-science-school/science/water-cycle-diagrams" TargetMode="External" /><Relationship Id="rId3" Type="http://schemas.openxmlformats.org/officeDocument/2006/relationships/image" Target="../media/image6.png" /></Relationships>
</file>

<file path=ppt/slides/_rels/slide1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5.xml" /><Relationship Id="rId4" Type="http://schemas.openxmlformats.org/officeDocument/2006/relationships/hyperlink" Target="https://www.ipcc.ch/report/ar5/wg2/" TargetMode="External" /><Relationship Id="rId3" Type="http://schemas.openxmlformats.org/officeDocument/2006/relationships/image" Target="../media/image7.jpg" /></Relationships>
</file>

<file path=ppt/slides/_rels/slide1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6.xml" /></Relationships>
</file>

<file path=ppt/slides/_rels/slide2.xml.rels><?xml version="1.0" encoding="UTF-8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2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7.xml" /></Relationships>
</file>

<file path=ppt/slides/_rels/slide2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8.xml" /></Relationships>
</file>

<file path=ppt/slides/_rels/slide22.xml.rels><?xml version="1.0" encoding="UTF-8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2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9.xml" /></Relationships>
</file>

<file path=ppt/slides/_rels/slide24.xml.rels><?xml version="1.0" encoding="UTF-8"?><Relationships xmlns="http://schemas.openxmlformats.org/package/2006/relationships"><Relationship Id="rId1" Type="http://schemas.openxmlformats.org/officeDocument/2006/relationships/slideLayout" Target="../slideLayouts/slideLayout4.xml" /><Relationship Id="rId3" Type="http://schemas.openxmlformats.org/officeDocument/2006/relationships/hyperlink" Target="https://dossgollin-lab.github.io" TargetMode="External" /><Relationship Id="rId4" Type="http://schemas.openxmlformats.org/officeDocument/2006/relationships/hyperlink" Target="mailto:jdossgollin@rice.edu" TargetMode="External" /><Relationship Id="rId2" Type="http://schemas.openxmlformats.org/officeDocument/2006/relationships/image" Target="../media/image8.jpg" /></Relationships>
</file>

<file path=ppt/slides/_rels/slide2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0.xml" /></Relationships>
</file>

<file path=ppt/slides/_rels/slide26.xml.rels><?xml version="1.0" encoding="UTF-8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2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1.xml" /></Relationships>
</file>

<file path=ppt/slides/_rels/slide2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2.xml" /></Relationships>
</file>

<file path=ppt/slides/_rels/slide2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3.xml" /></Relationships>
</file>

<file path=ppt/slides/_rels/slide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/Relationships>
</file>

<file path=ppt/slides/_rels/slide3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4.xml" /></Relationships>
</file>

<file path=ppt/slides/_rels/slide3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hyperlink" Target="https://ceve-421-521.github.io/" TargetMode="External" /><Relationship Id="rId3" Type="http://schemas.openxmlformats.org/officeDocument/2006/relationships/hyperlink" Target="https://ceve-421-521.github.io/syllabus/" TargetMode="External" /></Relationships>
</file>

<file path=ppt/slides/_rels/slide33.xml.rels><?xml version="1.0" encoding="UTF-8"?>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3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5.xml" /></Relationships>
</file>

<file path=ppt/slides/_rels/slide3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6.xml" /><Relationship Id="rId3" Type="http://schemas.openxmlformats.org/officeDocument/2006/relationships/hyperlink" Target="https://ceve-421-521.github.io/ai.html" TargetMode="External" /></Relationships>
</file>

<file path=ppt/slides/_rels/slide3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1.png" /></Relationships>
</file>

<file path=ppt/slides/_rels/slide40.xml.rels><?xml version="1.0" encoding="UTF-8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4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7.xml" /></Relationships>
</file>

<file path=ppt/slides/_rels/slide4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hyperlink" Target="https://www.rollingstone.com/culture/culture-features/floods-storms-jersey-shore-beach-rebuilding-1235477927/" TargetMode="External" /><Relationship Id="rId3" Type="http://schemas.openxmlformats.org/officeDocument/2006/relationships/hyperlink" Target="https://www.scientificamerican.com/article/bold-new-jersey-shore-flood-rules-could-be-blueprint-for-entire-u-s-coast/" TargetMode="External" /><Relationship Id="rId4" Type="http://schemas.openxmlformats.org/officeDocument/2006/relationships/hyperlink" Target="https://projects.propublica.org/houston-cypress/" TargetMode="External" /></Relationships>
</file>

<file path=ppt/slides/_rels/slide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<?xml version="1.0" encoding="UTF-8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2.jpg" /></Relationships>
</file>

<file path=ppt/slides/_rels/slide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.xml.rels><?xml version="1.0" encoding="UTF-8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hyperlink" Target="https://www.houstonpublicmedia.org/articles/news/2017/10/06/240934/many-houstonians-seek-home-elevation-after-repetitive-flooding/" TargetMode="External" /><Relationship Id="rId3" Type="http://schemas.openxmlformats.org/officeDocument/2006/relationships/image" Target="../media/image3.jpg" /></Relationships>
</file>

<file path=ppt/slides/_rels/slide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pPr lvl="0" indent="0" marL="0">
              <a:buNone/>
            </a:pPr>
            <a:r>
              <a:rPr/>
              <a:t>Intro to Climate Risk Management</a:t>
            </a:r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371600" y="2914650"/>
            <a:ext cx="6400800" cy="1314450"/>
          </a:xfrm>
        </p:spPr>
        <p:txBody>
          <a:bodyPr/>
          <a:lstStyle/>
          <a:p>
            <a:pPr lvl="0" indent="0" marL="0">
              <a:buNone/>
            </a:pPr>
            <a:br/>
            <a:br/>
            <a:r>
              <a:rPr/>
              <a:t>Dr. James Doss-Gollin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2026-01-12</a:t>
            </a:r>
          </a:p>
        </p:txBody>
      </p:sp>
    </p:spTree>
  </p:cSld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: </a:t>
            </a:r>
            <a:r>
              <a:rPr>
                <a:hlinkClick r:id="rId2"/>
              </a:rPr>
              <a:t>Jonathan Cutrer</a:t>
            </a:r>
            <a:r>
              <a:rPr/>
              <a:t> / Flickr.</a:t>
            </a:r>
          </a:p>
        </p:txBody>
      </p:sp>
      <p:pic>
        <p:nvPicPr>
          <p:cNvPr descr="cutrer-uri.jpg" id="0" name="Picture 1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648200" y="1752600"/>
            <a:ext cx="4038600" cy="22733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Example Decisions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 marL="0">
              <a:spcBef>
                <a:spcPts val="3000"/>
              </a:spcBef>
              <a:buNone/>
            </a:pPr>
            <a:r>
              <a:rPr b="1"/>
              <a:t>How to prioritize grid hardening for a growing, electrifying city?</a:t>
            </a:r>
          </a:p>
        </p:txBody>
      </p:sp>
    </p:spTree>
  </p:cSld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: </a:t>
            </a:r>
            <a:r>
              <a:rPr>
                <a:hlinkClick r:id="rId2"/>
              </a:rPr>
              <a:t>Wikimedia Commons</a:t>
            </a:r>
            <a:r>
              <a:rPr/>
              <a:t> / CC-BY-3.0</a:t>
            </a:r>
          </a:p>
        </p:txBody>
      </p:sp>
      <p:pic>
        <p:nvPicPr>
          <p:cNvPr descr="grid-schematic.png" id="0" name="Picture 1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372100" y="1193800"/>
            <a:ext cx="25781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/>
          <a:lstStyle/>
          <a:p>
            <a:pPr lvl="0" indent="0" marL="0">
              <a:buNone/>
            </a:pPr>
            <a:r>
              <a:rPr/>
              <a:t>Frameworks and Concepts</a:t>
            </a:r>
          </a:p>
        </p:txBody>
      </p:sp>
    </p:spTree>
  </p:cSld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Your Turn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 marL="1270000">
              <a:buNone/>
            </a:pPr>
            <a:r>
              <a:rPr sz="2000" b="1"/>
              <a:t>Tip</a:t>
            </a:r>
          </a:p>
          <a:p>
            <a:pPr lvl="0" indent="0" marL="1270000">
              <a:buNone/>
            </a:pPr>
            <a:r>
              <a:rPr sz="2000"/>
              <a:t>How would you help a decision-maker choose the “best” option? What tools or frameworks would you reach for?</a:t>
            </a:r>
          </a:p>
        </p:txBody>
      </p:sp>
    </p:spTree>
  </p:cSld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Foundations We’ll Draw 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b="1"/>
              <a:t>Economic theory</a:t>
            </a:r>
            <a:r>
              <a:rPr/>
              <a:t>: utility, welfare, cost-benefit analysis</a:t>
            </a:r>
          </a:p>
          <a:p>
            <a:pPr lvl="0"/>
            <a:r>
              <a:rPr b="1"/>
              <a:t>Stochastic optimization</a:t>
            </a:r>
            <a:r>
              <a:rPr/>
              <a:t>: optimal decisions under uncertainty</a:t>
            </a:r>
          </a:p>
          <a:p>
            <a:pPr lvl="0"/>
            <a:r>
              <a:rPr b="1"/>
              <a:t>Uncertainty quantification</a:t>
            </a:r>
            <a:r>
              <a:rPr/>
              <a:t>: characterizing what we don’t know</a:t>
            </a:r>
          </a:p>
          <a:p>
            <a:pPr lvl="0"/>
            <a:r>
              <a:rPr b="1"/>
              <a:t>Robust decision making</a:t>
            </a:r>
            <a:r>
              <a:rPr/>
              <a:t>: strategies that work across scenarios</a:t>
            </a:r>
          </a:p>
          <a:p>
            <a:pPr lvl="0"/>
            <a:r>
              <a:rPr b="1"/>
              <a:t>Engineering systems analysis</a:t>
            </a:r>
            <a:r>
              <a:rPr/>
              <a:t>: modeling complex systems</a:t>
            </a:r>
          </a:p>
        </p:txBody>
      </p:sp>
    </p:spTree>
  </p:cSld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Climate</a:t>
            </a:r>
          </a:p>
        </p:txBody>
      </p:sp>
    </p:spTree>
  </p:cSld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/>
        <p:txBody>
          <a:bodyPr/>
          <a:lstStyle/>
          <a:p>
            <a:pPr lvl="0" indent="0" marL="1270000">
              <a:buNone/>
            </a:pPr>
            <a:r>
              <a:rPr sz="2000"/>
              <a:t>The slowly varying aspects of the atmosphere–hydrosphere–land surface system.</a:t>
            </a:r>
          </a:p>
          <a:p>
            <a:pPr lvl="0" indent="0" marL="0">
              <a:buNone/>
            </a:pPr>
            <a:r>
              <a:rPr>
                <a:hlinkClick r:id="rId2"/>
              </a:rPr>
              <a:t>AMS Glossary of Meteorology</a:t>
            </a:r>
          </a:p>
        </p:txBody>
      </p:sp>
      <p:pic>
        <p:nvPicPr>
          <p:cNvPr descr="usgs-water-cycle.png" id="0" name="Picture 1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648200" y="1257300"/>
            <a:ext cx="4038600" cy="27686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sp>
        <p:nvSpPr>
          <p:cNvPr id="1" name="TextBox 3"/>
          <p:cNvSpPr txBox="1"/>
          <p:nvPr/>
        </p:nvSpPr>
        <p:spPr>
          <a:xfrm>
            <a:off x="4648200" y="4076700"/>
            <a:ext cx="4038600" cy="508000"/>
          </a:xfrm>
          <a:prstGeom prst="rect">
            <a:avLst/>
          </a:prstGeom>
          <a:noFill/>
        </p:spPr>
        <p:txBody>
          <a:bodyPr/>
          <a:lstStyle/>
          <a:p>
            <a:pPr lvl="0" indent="0" marL="0" algn="ctr">
              <a:buNone/>
            </a:pPr>
            <a:r>
              <a:rPr>
                <a:hlinkClick r:id="rId4"/>
              </a:rPr>
              <a:t>: USGS Water Cycle</a:t>
            </a:r>
          </a:p>
        </p:txBody>
      </p:sp>
    </p:spTree>
  </p:cSld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Risk Framework</a:t>
            </a:r>
          </a:p>
        </p:txBody>
      </p:sp>
      <p:pic>
        <p:nvPicPr>
          <p:cNvPr descr="ipcc-risk.jpg" id="0" name="Picture 1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070100" y="1193800"/>
            <a:ext cx="5003800" cy="2882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sp>
        <p:nvSpPr>
          <p:cNvPr id="1" name="TextBox 3"/>
          <p:cNvSpPr txBox="1"/>
          <p:nvPr/>
        </p:nvSpPr>
        <p:spPr>
          <a:xfrm>
            <a:off x="457200" y="4076700"/>
            <a:ext cx="8229600" cy="508000"/>
          </a:xfrm>
          <a:prstGeom prst="rect">
            <a:avLst/>
          </a:prstGeom>
          <a:noFill/>
        </p:spPr>
        <p:txBody>
          <a:bodyPr/>
          <a:lstStyle/>
          <a:p>
            <a:pPr lvl="0" indent="0" marL="0" algn="ctr">
              <a:buNone/>
            </a:pPr>
            <a:r>
              <a:rPr>
                <a:hlinkClick r:id="rId4"/>
              </a:rPr>
              <a:t>: IPCC AR5 WG2</a:t>
            </a:r>
          </a:p>
        </p:txBody>
      </p:sp>
    </p:spTree>
  </p:cSld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Climate Risks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 marL="1270000">
              <a:buNone/>
            </a:pPr>
            <a:r>
              <a:rPr sz="2000" b="1"/>
              <a:t>Your turn!</a:t>
            </a:r>
          </a:p>
          <a:p>
            <a:pPr lvl="0" indent="0" marL="1270000">
              <a:buNone/>
            </a:pPr>
            <a:r>
              <a:rPr sz="2000"/>
              <a:t>What climate risks have you heard of?</a:t>
            </a:r>
          </a:p>
        </p:txBody>
      </p:sp>
    </p:spTree>
  </p:cSld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/>
          <a:lstStyle/>
          <a:p>
            <a:pPr lvl="0" indent="0" marL="0">
              <a:buNone/>
            </a:pPr>
            <a:r>
              <a:rPr/>
              <a:t>Decisions We Face</a:t>
            </a:r>
          </a:p>
        </p:txBody>
      </p:sp>
    </p:spTree>
  </p:cSld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Climate Risk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 marL="1270000">
              <a:buNone/>
            </a:pPr>
            <a:r>
              <a:rPr sz="2000" b="1"/>
              <a:t>Your turn!</a:t>
            </a:r>
          </a:p>
          <a:p>
            <a:pPr lvl="0" indent="0" marL="1270000">
              <a:buNone/>
            </a:pPr>
            <a:r>
              <a:rPr sz="2000"/>
              <a:t>What climate risk management strategies have you heard of?</a:t>
            </a:r>
          </a:p>
          <a:p>
            <a:pPr lvl="0"/>
            <a:r>
              <a:rPr/>
              <a:t>Financial instruments (e.g., insurance)</a:t>
            </a:r>
          </a:p>
          <a:p>
            <a:pPr lvl="0"/>
            <a:r>
              <a:rPr/>
              <a:t>Floodproof buildings</a:t>
            </a:r>
          </a:p>
          <a:p>
            <a:pPr lvl="0"/>
            <a:r>
              <a:rPr/>
              <a:t>Zoning codes</a:t>
            </a:r>
          </a:p>
          <a:p>
            <a:pPr lvl="0"/>
            <a:r>
              <a:rPr/>
              <a:t>Major infrastructure</a:t>
            </a:r>
          </a:p>
          <a:p>
            <a:pPr lvl="0"/>
            <a:r>
              <a:rPr/>
              <a:t>Improve emergency planning</a:t>
            </a:r>
          </a:p>
        </p:txBody>
      </p:sp>
    </p:spTree>
  </p:cSld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XLRM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We’ll use </a:t>
            </a:r>
            <a:r>
              <a:rPr b="1"/>
              <a:t>XLRM</a:t>
            </a:r>
            <a:r>
              <a:rPr/>
              <a:t> to structure our thinking about decisions:</a:t>
            </a:r>
          </a:p>
          <a:p>
            <a:pPr lvl="0"/>
            <a:r>
              <a:rPr b="1"/>
              <a:t>X</a:t>
            </a:r>
            <a:r>
              <a:rPr/>
              <a:t> = e</a:t>
            </a:r>
            <a:r>
              <a:rPr b="1"/>
              <a:t>X</a:t>
            </a:r>
            <a:r>
              <a:rPr/>
              <a:t>ogenous uncertainties (what we can’t control)</a:t>
            </a:r>
          </a:p>
          <a:p>
            <a:pPr lvl="0"/>
            <a:r>
              <a:rPr b="1"/>
              <a:t>L</a:t>
            </a:r>
            <a:r>
              <a:rPr/>
              <a:t> = </a:t>
            </a:r>
            <a:r>
              <a:rPr b="1"/>
              <a:t>L</a:t>
            </a:r>
            <a:r>
              <a:rPr/>
              <a:t>evers (decisions we can make)</a:t>
            </a:r>
          </a:p>
          <a:p>
            <a:pPr lvl="0"/>
            <a:r>
              <a:rPr b="1"/>
              <a:t>R</a:t>
            </a:r>
            <a:r>
              <a:rPr/>
              <a:t> = </a:t>
            </a:r>
            <a:r>
              <a:rPr b="1"/>
              <a:t>R</a:t>
            </a:r>
            <a:r>
              <a:rPr/>
              <a:t>elationships (how the system works)</a:t>
            </a:r>
          </a:p>
          <a:p>
            <a:pPr lvl="0"/>
            <a:r>
              <a:rPr b="1"/>
              <a:t>M</a:t>
            </a:r>
            <a:r>
              <a:rPr/>
              <a:t> = </a:t>
            </a:r>
            <a:r>
              <a:rPr b="1"/>
              <a:t>M</a:t>
            </a:r>
            <a:r>
              <a:rPr/>
              <a:t>etrics (what we care about)</a:t>
            </a:r>
          </a:p>
        </p:txBody>
      </p:sp>
    </p:spTree>
  </p:cSld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/>
          <a:lstStyle/>
          <a:p>
            <a:pPr lvl="0" indent="0" marL="0">
              <a:buNone/>
            </a:pPr>
            <a:r>
              <a:rPr/>
              <a:t>About Us</a:t>
            </a:r>
          </a:p>
        </p:txBody>
      </p:sp>
    </p:spTree>
  </p:cSld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About Me</a:t>
            </a:r>
          </a:p>
        </p:txBody>
      </p:sp>
    </p:spTree>
  </p:cSld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jdossgollin.jpe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41400" y="1193800"/>
            <a:ext cx="2882900" cy="2882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sp>
        <p:nvSpPr>
          <p:cNvPr id="1" name="TextBox 3"/>
          <p:cNvSpPr txBox="1"/>
          <p:nvPr/>
        </p:nvSpPr>
        <p:spPr>
          <a:xfrm>
            <a:off x="457200" y="4076700"/>
            <a:ext cx="4038600" cy="508000"/>
          </a:xfrm>
          <a:prstGeom prst="rect">
            <a:avLst/>
          </a:prstGeom>
          <a:noFill/>
        </p:spPr>
        <p:txBody>
          <a:bodyPr/>
          <a:lstStyle/>
          <a:p>
            <a:pPr lvl="0" indent="0" marL="0" algn="ctr">
              <a:buNone/>
            </a:pPr>
            <a:r>
              <a:rPr/>
              <a:t>Dr. James Doss-Gollin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/>
        <p:txBody>
          <a:bodyPr/>
          <a:lstStyle/>
          <a:p>
            <a:pPr lvl="0"/>
            <a:r>
              <a:rPr/>
              <a:t>Assistant Professor of Civil and Environmental Engineering</a:t>
            </a:r>
          </a:p>
          <a:p>
            <a:pPr lvl="0"/>
            <a:r>
              <a:rPr>
                <a:hlinkClick r:id="rId3"/>
              </a:rPr>
              <a:t>dossgollin-lab.github.io</a:t>
            </a:r>
          </a:p>
          <a:p>
            <a:pPr lvl="0"/>
            <a:r>
              <a:rPr>
                <a:hlinkClick r:id="rId4"/>
              </a:rPr>
              <a:t>jdossgollin@rice.edu</a:t>
            </a:r>
          </a:p>
          <a:p>
            <a:pPr lvl="0"/>
            <a:r>
              <a:rPr/>
              <a:t>Office hours Wednesday 12-1 (before class) or by appointment</a:t>
            </a:r>
          </a:p>
        </p:txBody>
      </p:sp>
    </p:spTree>
  </p:cSld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Your turn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Let’s go around quickly:</a:t>
            </a:r>
          </a:p>
          <a:p>
            <a:pPr lvl="0" indent="-342900" marL="342900">
              <a:buAutoNum type="arabicPeriod"/>
            </a:pPr>
            <a:r>
              <a:rPr/>
              <a:t>Name / what you prefer to be called</a:t>
            </a:r>
          </a:p>
          <a:p>
            <a:pPr lvl="0" indent="-342900" marL="342900">
              <a:buAutoNum type="arabicPeriod"/>
            </a:pPr>
            <a:r>
              <a:rPr/>
              <a:t>Year and major / research area</a:t>
            </a:r>
          </a:p>
        </p:txBody>
      </p:sp>
    </p:spTree>
  </p:cSld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/>
          <a:lstStyle/>
          <a:p>
            <a:pPr lvl="0" indent="0" marL="0">
              <a:buNone/>
            </a:pPr>
            <a:r>
              <a:rPr/>
              <a:t>About the Course</a:t>
            </a:r>
          </a:p>
        </p:txBody>
      </p:sp>
    </p:spTree>
  </p:cSld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Course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Climate risk management is a very broad field. We will:</a:t>
            </a:r>
          </a:p>
          <a:p>
            <a:pPr lvl="0" indent="-342900" marL="342900">
              <a:buAutoNum type="arabicPeriod"/>
            </a:pPr>
            <a:r>
              <a:rPr b="1"/>
              <a:t>Survey</a:t>
            </a:r>
            <a:r>
              <a:rPr/>
              <a:t> how it is implemented in different fields</a:t>
            </a:r>
          </a:p>
          <a:p>
            <a:pPr lvl="0" indent="-342900" marL="342900">
              <a:buAutoNum type="arabicPeriod"/>
            </a:pPr>
            <a:r>
              <a:rPr/>
              <a:t>Develop a </a:t>
            </a:r>
            <a:r>
              <a:rPr b="1"/>
              <a:t>deep understanding</a:t>
            </a:r>
            <a:r>
              <a:rPr/>
              <a:t> of how to assess proposed climate risk strategies</a:t>
            </a:r>
          </a:p>
          <a:p>
            <a:pPr lvl="0" indent="-342900" marL="342900">
              <a:buAutoNum type="arabicPeriod"/>
            </a:pPr>
            <a:r>
              <a:rPr b="1"/>
              <a:t>Apply</a:t>
            </a:r>
            <a:r>
              <a:rPr/>
              <a:t> these methods to a real-world problem</a:t>
            </a:r>
          </a:p>
        </p:txBody>
      </p:sp>
    </p:spTree>
  </p:cSld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Final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In small teams, you’ll act as expert consultants auditing a real-world climate plan.</a:t>
            </a:r>
          </a:p>
          <a:p>
            <a:pPr lvl="0"/>
            <a:r>
              <a:rPr b="1"/>
              <a:t>Three Audit Memos:</a:t>
            </a:r>
            <a:r>
              <a:rPr/>
              <a:t> Analyze the plan’s framework, evidence, and robustness</a:t>
            </a:r>
          </a:p>
          <a:p>
            <a:pPr lvl="0"/>
            <a:r>
              <a:rPr b="1"/>
              <a:t>Executive Briefing:</a:t>
            </a:r>
            <a:r>
              <a:rPr/>
              <a:t> Present your findings in Week 14</a:t>
            </a:r>
          </a:p>
          <a:p>
            <a:pPr lvl="0"/>
            <a:r>
              <a:rPr b="1"/>
              <a:t>Written Report:</a:t>
            </a:r>
            <a:r>
              <a:rPr/>
              <a:t> Due during finals week</a:t>
            </a:r>
          </a:p>
        </p:txBody>
      </p:sp>
    </p:spTree>
  </p:cSld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Three modules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-342900" marL="342900">
              <a:buAutoNum type="arabicPeriod"/>
            </a:pPr>
            <a:r>
              <a:rPr b="1"/>
              <a:t>Risk Analysis</a:t>
            </a:r>
            <a:r>
              <a:rPr/>
              <a:t> (Weeks 1-5): Characterize hazards and quantify uncertainty</a:t>
            </a:r>
          </a:p>
          <a:p>
            <a:pPr lvl="0" indent="-342900" marL="342900">
              <a:buAutoNum type="arabicPeriod"/>
            </a:pPr>
            <a:r>
              <a:rPr b="1"/>
              <a:t>Decision Analysis</a:t>
            </a:r>
            <a:r>
              <a:rPr/>
              <a:t> (Weeks 6-9): Evaluate options under uncertainty</a:t>
            </a:r>
          </a:p>
          <a:p>
            <a:pPr lvl="0" indent="-342900" marL="342900">
              <a:buAutoNum type="arabicPeriod"/>
            </a:pPr>
            <a:r>
              <a:rPr b="1"/>
              <a:t>Optimization Under Uncertainty</a:t>
            </a:r>
            <a:r>
              <a:rPr/>
              <a:t> (Weeks 10-13): Find robust strategies</a:t>
            </a:r>
          </a:p>
          <a:p>
            <a:pPr lvl="0" indent="0" marL="0">
              <a:buNone/>
            </a:pPr>
            <a:r>
              <a:rPr/>
              <a:t>Week 14: Final Project Presentations</a:t>
            </a:r>
          </a:p>
        </p:txBody>
      </p:sp>
    </p:spTree>
  </p:cSld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Example Decisions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 marL="0">
              <a:spcBef>
                <a:spcPts val="3000"/>
              </a:spcBef>
              <a:buNone/>
            </a:pPr>
            <a:r>
              <a:rPr b="1"/>
              <a:t>Update land use / zoning regulations?</a:t>
            </a:r>
          </a:p>
        </p:txBody>
      </p:sp>
    </p:spTree>
  </p:cSld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Class structure: Weekly rhythm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193800"/>
          <a:ext cx="8229600" cy="3390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0">
                <a:tc>
                  <a:txBody>
                    <a:bodyPr/>
                    <a:lstStyle/>
                    <a:p>
                      <a:pPr lvl="0" indent="0" marL="0" algn="l">
                        <a:buNone/>
                      </a:pPr>
                      <a:r>
                        <a:rPr/>
                        <a:t>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indent="0" marL="0" algn="l">
                        <a:buNone/>
                      </a:pPr>
                      <a:r>
                        <a:rPr/>
                        <a:t>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indent="0" marL="0" algn="ctr">
                        <a:buNone/>
                      </a:pPr>
                      <a:r>
                        <a:rPr/>
                        <a:t>Laptops?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lvl="0" indent="0" marL="0" algn="l">
                        <a:buNone/>
                      </a:pPr>
                      <a:r>
                        <a:rPr b="1"/>
                        <a:t>Monday</a:t>
                      </a:r>
                    </a:p>
                  </a:txBody>
                </a:tc>
                <a:tc>
                  <a:txBody>
                    <a:bodyPr/>
                    <a:lstStyle/>
                    <a:p>
                      <a:pPr lvl="0" indent="0" marL="0" algn="l">
                        <a:buNone/>
                      </a:pPr>
                      <a:r>
                        <a:rPr/>
                        <a:t>Lecture</a:t>
                      </a:r>
                    </a:p>
                  </a:txBody>
                </a:tc>
                <a:tc>
                  <a:txBody>
                    <a:bodyPr/>
                    <a:lstStyle/>
                    <a:p>
                      <a:pPr lvl="0" indent="0" marL="0" algn="ctr">
                        <a:buNone/>
                      </a:pPr>
                      <a:r>
                        <a:rPr/>
                        <a:t>No</a:t>
                      </a:r>
                    </a:p>
                  </a:txBody>
                </a:tc>
              </a:tr>
              <a:tr h="0">
                <a:tc>
                  <a:txBody>
                    <a:bodyPr/>
                    <a:lstStyle/>
                    <a:p>
                      <a:pPr lvl="0" indent="0" marL="0" algn="l">
                        <a:buNone/>
                      </a:pPr>
                      <a:r>
                        <a:rPr b="1"/>
                        <a:t>Wednesday</a:t>
                      </a:r>
                    </a:p>
                  </a:txBody>
                </a:tc>
                <a:tc>
                  <a:txBody>
                    <a:bodyPr/>
                    <a:lstStyle/>
                    <a:p>
                      <a:pPr lvl="0" indent="0" marL="0" algn="l">
                        <a:buNone/>
                      </a:pPr>
                      <a:r>
                        <a:rPr/>
                        <a:t>Quiz + Paper Discussion</a:t>
                      </a:r>
                    </a:p>
                  </a:txBody>
                </a:tc>
                <a:tc>
                  <a:txBody>
                    <a:bodyPr/>
                    <a:lstStyle/>
                    <a:p>
                      <a:pPr lvl="0" indent="0" marL="0" algn="ctr">
                        <a:buNone/>
                      </a:pPr>
                      <a:r>
                        <a:rPr/>
                        <a:t>No</a:t>
                      </a:r>
                    </a:p>
                  </a:txBody>
                </a:tc>
              </a:tr>
              <a:tr h="0">
                <a:tc>
                  <a:txBody>
                    <a:bodyPr/>
                    <a:lstStyle/>
                    <a:p>
                      <a:pPr lvl="0" indent="0" marL="0" algn="l">
                        <a:buNone/>
                      </a:pPr>
                      <a:r>
                        <a:rPr b="1"/>
                        <a:t>Friday</a:t>
                      </a:r>
                    </a:p>
                  </a:txBody>
                </a:tc>
                <a:tc>
                  <a:txBody>
                    <a:bodyPr/>
                    <a:lstStyle/>
                    <a:p>
                      <a:pPr lvl="0" indent="0" marL="0" algn="l">
                        <a:buNone/>
                      </a:pPr>
                      <a:r>
                        <a:rPr/>
                        <a:t>Lab Studio</a:t>
                      </a:r>
                    </a:p>
                  </a:txBody>
                </a:tc>
                <a:tc>
                  <a:txBody>
                    <a:bodyPr/>
                    <a:lstStyle/>
                    <a:p>
                      <a:pPr lvl="0" indent="0" marL="0" algn="ctr">
                        <a:buNone/>
                      </a:pPr>
                      <a:r>
                        <a:rPr/>
                        <a:t>Yes</a:t>
                      </a:r>
                    </a:p>
                  </a:txBody>
                </a:tc>
              </a:tr>
            </a:tbl>
          </a:graphicData>
        </a:graphic>
      </p:graphicFrame>
    </p:spTree>
  </p:cSld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No laptops Mon/Wed helps us focus on discussion. Exceptions: tablet note-taking or documented accommodations.</a:t>
            </a:r>
          </a:p>
        </p:txBody>
      </p:sp>
    </p:spTree>
  </p:cSld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The syllabus is online!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/>
              <a:t>Course website: </a:t>
            </a:r>
            <a:r>
              <a:rPr>
                <a:hlinkClick r:id="rId2"/>
              </a:rPr>
              <a:t>https://ceve-421-521.github.io/</a:t>
            </a:r>
          </a:p>
          <a:p>
            <a:pPr lvl="0"/>
            <a:r>
              <a:rPr/>
              <a:t>Syllabus: </a:t>
            </a:r>
            <a:r>
              <a:rPr>
                <a:hlinkClick r:id="rId3"/>
              </a:rPr>
              <a:t>https://ceve-421-521.github.io/syllabus/</a:t>
            </a:r>
          </a:p>
          <a:p>
            <a:pPr lvl="0"/>
            <a:r>
              <a:rPr/>
              <a:t>Read it by Wednesday!</a:t>
            </a:r>
          </a:p>
          <a:p>
            <a:pPr lvl="0"/>
            <a:r>
              <a:rPr/>
              <a:t>Questions? Ask now or later!</a:t>
            </a:r>
          </a:p>
        </p:txBody>
      </p:sp>
    </p:spTree>
  </p:cSld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Grading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/>
        <p:txBody>
          <a:bodyPr/>
          <a:lstStyle/>
          <a:p>
            <a:pPr lvl="0" indent="0" marL="0">
              <a:buNone/>
            </a:pPr>
            <a:r>
              <a:rPr b="1"/>
              <a:t>CEVE 421 (Undergrad)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625600"/>
          <a:ext cx="4038600" cy="2959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300"/>
                <a:gridCol w="2019300"/>
              </a:tblGrid>
              <a:tr h="0">
                <a:tc>
                  <a:txBody>
                    <a:bodyPr/>
                    <a:lstStyle/>
                    <a:p>
                      <a:pPr lvl="0" indent="0" marL="0" algn="l">
                        <a:buNone/>
                      </a:pPr>
                      <a:r>
                        <a:rPr/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indent="0" marL="0" algn="ctr">
                        <a:buNone/>
                      </a:pPr>
                      <a:r>
                        <a:rPr/>
                        <a:t>Weight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lvl="0" indent="0" marL="0" algn="l">
                        <a:buNone/>
                      </a:pPr>
                      <a:r>
                        <a:rPr/>
                        <a:t>Quizzes</a:t>
                      </a:r>
                    </a:p>
                  </a:txBody>
                </a:tc>
                <a:tc>
                  <a:txBody>
                    <a:bodyPr/>
                    <a:lstStyle/>
                    <a:p>
                      <a:pPr lvl="0" indent="0" marL="0" algn="ctr">
                        <a:buNone/>
                      </a:pPr>
                      <a:r>
                        <a:rPr/>
                        <a:t>20%</a:t>
                      </a:r>
                    </a:p>
                  </a:txBody>
                </a:tc>
              </a:tr>
              <a:tr h="0">
                <a:tc>
                  <a:txBody>
                    <a:bodyPr/>
                    <a:lstStyle/>
                    <a:p>
                      <a:pPr lvl="0" indent="0" marL="0" algn="l">
                        <a:buNone/>
                      </a:pPr>
                      <a:r>
                        <a:rPr/>
                        <a:t>Exams (3 × 20%)</a:t>
                      </a:r>
                    </a:p>
                  </a:txBody>
                </a:tc>
                <a:tc>
                  <a:txBody>
                    <a:bodyPr/>
                    <a:lstStyle/>
                    <a:p>
                      <a:pPr lvl="0" indent="0" marL="0" algn="ctr">
                        <a:buNone/>
                      </a:pPr>
                      <a:r>
                        <a:rPr/>
                        <a:t>60%</a:t>
                      </a:r>
                    </a:p>
                  </a:txBody>
                </a:tc>
              </a:tr>
              <a:tr h="0">
                <a:tc>
                  <a:txBody>
                    <a:bodyPr/>
                    <a:lstStyle/>
                    <a:p>
                      <a:pPr lvl="0" indent="0" marL="0" algn="l">
                        <a:buNone/>
                      </a:pPr>
                      <a:r>
                        <a:rPr/>
                        <a:t>Final Project</a:t>
                      </a:r>
                    </a:p>
                  </a:txBody>
                </a:tc>
                <a:tc>
                  <a:txBody>
                    <a:bodyPr/>
                    <a:lstStyle/>
                    <a:p>
                      <a:pPr lvl="0" indent="0" marL="0" algn="ctr">
                        <a:buNone/>
                      </a:pPr>
                      <a:r>
                        <a:rPr/>
                        <a:t>20%</a:t>
                      </a:r>
                    </a:p>
                  </a:txBody>
                </a:tc>
              </a:tr>
            </a:tbl>
          </a:graphicData>
        </a:graphic>
      </p:graphicFrame>
      <p:sp>
        <p:nvSpPr>
          <p:cNvPr id="5" name="Text Placeholder 4"/>
          <p:cNvSpPr>
            <a:spLocks noGrp="1"/>
          </p:cNvSpPr>
          <p:nvPr>
            <p:ph idx="3" sz="quarter" type="body"/>
          </p:nvPr>
        </p:nvSpPr>
        <p:spPr/>
        <p:txBody>
          <a:bodyPr/>
          <a:lstStyle/>
          <a:p>
            <a:pPr lvl="0" indent="0" marL="0">
              <a:buNone/>
            </a:pPr>
            <a:r>
              <a:rPr b="1"/>
              <a:t>CEVE 521 (Graduate)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635500" y="1625600"/>
          <a:ext cx="4038600" cy="2959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300"/>
                <a:gridCol w="2019300"/>
              </a:tblGrid>
              <a:tr h="0">
                <a:tc>
                  <a:txBody>
                    <a:bodyPr/>
                    <a:lstStyle/>
                    <a:p>
                      <a:pPr lvl="0" indent="0" marL="0" algn="l">
                        <a:buNone/>
                      </a:pPr>
                      <a:r>
                        <a:rPr/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indent="0" marL="0" algn="ctr">
                        <a:buNone/>
                      </a:pPr>
                      <a:r>
                        <a:rPr/>
                        <a:t>Weight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lvl="0" indent="0" marL="0" algn="l">
                        <a:buNone/>
                      </a:pPr>
                      <a:r>
                        <a:rPr/>
                        <a:t>Quizzes</a:t>
                      </a:r>
                    </a:p>
                  </a:txBody>
                </a:tc>
                <a:tc>
                  <a:txBody>
                    <a:bodyPr/>
                    <a:lstStyle/>
                    <a:p>
                      <a:pPr lvl="0" indent="0" marL="0" algn="ctr">
                        <a:buNone/>
                      </a:pPr>
                      <a:r>
                        <a:rPr/>
                        <a:t>15%</a:t>
                      </a:r>
                    </a:p>
                  </a:txBody>
                </a:tc>
              </a:tr>
              <a:tr h="0">
                <a:tc>
                  <a:txBody>
                    <a:bodyPr/>
                    <a:lstStyle/>
                    <a:p>
                      <a:pPr lvl="0" indent="0" marL="0" algn="l">
                        <a:buNone/>
                      </a:pPr>
                      <a:r>
                        <a:rPr/>
                        <a:t>Exams (3 × 15%)</a:t>
                      </a:r>
                    </a:p>
                  </a:txBody>
                </a:tc>
                <a:tc>
                  <a:txBody>
                    <a:bodyPr/>
                    <a:lstStyle/>
                    <a:p>
                      <a:pPr lvl="0" indent="0" marL="0" algn="ctr">
                        <a:buNone/>
                      </a:pPr>
                      <a:r>
                        <a:rPr/>
                        <a:t>45%</a:t>
                      </a:r>
                    </a:p>
                  </a:txBody>
                </a:tc>
              </a:tr>
              <a:tr h="0">
                <a:tc>
                  <a:txBody>
                    <a:bodyPr/>
                    <a:lstStyle/>
                    <a:p>
                      <a:pPr lvl="0" indent="0" marL="0" algn="l">
                        <a:buNone/>
                      </a:pPr>
                      <a:r>
                        <a:rPr/>
                        <a:t>Final Project</a:t>
                      </a:r>
                    </a:p>
                  </a:txBody>
                </a:tc>
                <a:tc>
                  <a:txBody>
                    <a:bodyPr/>
                    <a:lstStyle/>
                    <a:p>
                      <a:pPr lvl="0" indent="0" marL="0" algn="ctr">
                        <a:buNone/>
                      </a:pPr>
                      <a:r>
                        <a:rPr/>
                        <a:t>20%</a:t>
                      </a:r>
                    </a:p>
                  </a:txBody>
                </a:tc>
              </a:tr>
              <a:tr h="0">
                <a:tc>
                  <a:txBody>
                    <a:bodyPr/>
                    <a:lstStyle/>
                    <a:p>
                      <a:pPr lvl="0" indent="0" marL="0" algn="l">
                        <a:buNone/>
                      </a:pPr>
                      <a:r>
                        <a:rPr/>
                        <a:t>Seminar Leadership</a:t>
                      </a:r>
                    </a:p>
                  </a:txBody>
                </a:tc>
                <a:tc>
                  <a:txBody>
                    <a:bodyPr/>
                    <a:lstStyle/>
                    <a:p>
                      <a:pPr lvl="0" indent="0" marL="0" algn="ctr">
                        <a:buNone/>
                      </a:pPr>
                      <a:r>
                        <a:rPr/>
                        <a:t>20%</a:t>
                      </a:r>
                    </a:p>
                  </a:txBody>
                </a:tc>
              </a:tr>
            </a:tbl>
          </a:graphicData>
        </a:graphic>
      </p:graphicFrame>
    </p:spTree>
  </p:cSld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Graduate students: Discussion leadership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 marL="1270000">
              <a:buNone/>
            </a:pPr>
            <a:r>
              <a:rPr sz="2000" b="1"/>
              <a:t>CEVE 521 Requirement</a:t>
            </a:r>
          </a:p>
          <a:p>
            <a:pPr lvl="0" indent="0" marL="1270000">
              <a:buNone/>
            </a:pPr>
            <a:r>
              <a:rPr sz="2000"/>
              <a:t>You will </a:t>
            </a:r>
            <a:r>
              <a:rPr sz="2000" b="1"/>
              <a:t>lead one Wednesday discussion session</a:t>
            </a:r>
            <a:r>
              <a:rPr sz="2000"/>
              <a:t>.</a:t>
            </a:r>
          </a:p>
          <a:p>
            <a:pPr lvl="0"/>
            <a:r>
              <a:rPr/>
              <a:t>Design an active learning experience—not just a presentation</a:t>
            </a:r>
          </a:p>
          <a:p>
            <a:pPr lvl="0"/>
            <a:r>
              <a:rPr/>
              <a:t>Contact me to schedule your session</a:t>
            </a:r>
          </a:p>
          <a:p>
            <a:pPr lvl="0"/>
            <a:r>
              <a:rPr/>
              <a:t>This signals to everyone: Wednesdays are </a:t>
            </a:r>
            <a:r>
              <a:rPr b="1"/>
              <a:t>active</a:t>
            </a:r>
            <a:r>
              <a:rPr/>
              <a:t>, not passive</a:t>
            </a:r>
          </a:p>
        </p:txBody>
      </p:sp>
    </p:spTree>
  </p:cSld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About those exams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 marL="1270000">
              <a:buNone/>
            </a:pPr>
            <a:r>
              <a:rPr sz="2000" b="1"/>
              <a:t>No cumulative final!</a:t>
            </a:r>
          </a:p>
          <a:p>
            <a:pPr lvl="0"/>
            <a:r>
              <a:rPr sz="2000" b="1"/>
              <a:t>Exam 1</a:t>
            </a:r>
            <a:r>
              <a:rPr sz="2000"/>
              <a:t> (Week 6): Covers Module 1 (Risk Analysis)</a:t>
            </a:r>
          </a:p>
          <a:p>
            <a:pPr lvl="0"/>
            <a:r>
              <a:rPr sz="2000" b="1"/>
              <a:t>Exam 2</a:t>
            </a:r>
            <a:r>
              <a:rPr sz="2000"/>
              <a:t> (Week 9): Covers Module 2 (Decision Analysis)</a:t>
            </a:r>
          </a:p>
          <a:p>
            <a:pPr lvl="0"/>
            <a:r>
              <a:rPr sz="2000" b="1"/>
              <a:t>Exam 3</a:t>
            </a:r>
            <a:r>
              <a:rPr sz="2000"/>
              <a:t> (Finals Week): Covers Module 3 only</a:t>
            </a:r>
          </a:p>
          <a:p>
            <a:pPr lvl="0" indent="0" marL="1270000">
              <a:buNone/>
            </a:pPr>
            <a:r>
              <a:rPr sz="2000"/>
              <a:t>Finals week = Exam 3 + Written Report</a:t>
            </a:r>
          </a:p>
        </p:txBody>
      </p:sp>
    </p:spTree>
  </p:cSld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About the labs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Labs are </a:t>
            </a:r>
            <a:r>
              <a:rPr b="1"/>
              <a:t>ungraded</a:t>
            </a:r>
            <a:r>
              <a:rPr/>
              <a:t> but essential:</a:t>
            </a:r>
          </a:p>
          <a:p>
            <a:pPr lvl="0"/>
            <a:r>
              <a:rPr/>
              <a:t>Solutions posted immediately for self-correction</a:t>
            </a:r>
          </a:p>
          <a:p>
            <a:pPr lvl="0"/>
            <a:r>
              <a:rPr/>
              <a:t>Wednesday quizzes may include lab content</a:t>
            </a:r>
          </a:p>
          <a:p>
            <a:pPr lvl="0"/>
            <a:r>
              <a:rPr/>
              <a:t>Exams will test your ability to apply these methods</a:t>
            </a:r>
          </a:p>
          <a:p>
            <a:pPr lvl="0" indent="0" marL="0">
              <a:buNone/>
            </a:pPr>
            <a:r>
              <a:rPr/>
              <a:t>You may attend labs in-person or on Zoom.</a:t>
            </a:r>
          </a:p>
        </p:txBody>
      </p:sp>
    </p:spTree>
  </p:cSld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A community of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/>
              <a:t>We all benefit from a diverse, safe, welcoming, and inclusive environment</a:t>
            </a:r>
          </a:p>
          <a:p>
            <a:pPr lvl="0"/>
            <a:r>
              <a:rPr/>
              <a:t>Analysis is not value neutral</a:t>
            </a:r>
          </a:p>
          <a:p>
            <a:pPr lvl="0"/>
            <a:r>
              <a:rPr/>
              <a:t>Assume good faith and engage in good faith yourself</a:t>
            </a:r>
          </a:p>
        </p:txBody>
      </p:sp>
    </p:spTree>
  </p:cSld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AI and LLMs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/>
              <a:t>LLMs are useful for some tasks, notably coding, </a:t>
            </a:r>
            <a:r>
              <a:rPr i="1"/>
              <a:t>if you really know what you’re doing</a:t>
            </a:r>
            <a:r>
              <a:rPr/>
              <a:t>. You should learn to use them appropriately.</a:t>
            </a:r>
          </a:p>
          <a:p>
            <a:pPr lvl="0"/>
            <a:r>
              <a:rPr/>
              <a:t>Your use should be guided by purpose (here: learning!)</a:t>
            </a:r>
          </a:p>
          <a:p>
            <a:pPr lvl="0"/>
            <a:r>
              <a:rPr/>
              <a:t>I want us to discuss how we use these tools rather than to police your use.</a:t>
            </a:r>
          </a:p>
          <a:p>
            <a:pPr lvl="0" indent="0" marL="0">
              <a:buNone/>
            </a:pPr>
            <a:r>
              <a:rPr/>
              <a:t>Full policy: </a:t>
            </a:r>
            <a:r>
              <a:rPr>
                <a:hlinkClick r:id="rId3"/>
              </a:rPr>
              <a:t>ceve-421-521.github.io/ai.html</a:t>
            </a:r>
          </a:p>
        </p:txBody>
      </p:sp>
    </p:spTree>
  </p:cSld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Accommodations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If you have a documented disability, scheduling conflicts, or otherwise need accommodations, please let me know as soon as possible.</a:t>
            </a:r>
          </a:p>
          <a:p>
            <a:pPr lvl="0" indent="0" marL="0">
              <a:buNone/>
            </a:pPr>
            <a:r>
              <a:rPr/>
              <a:t>Viruses are circulating and everyone’s immune system is different. If you need others to wear a mask to protect you, please let me know – no health disclosures needed.</a:t>
            </a:r>
          </a:p>
        </p:txBody>
      </p:sp>
    </p:spTree>
  </p:cSld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: Satija, Collier, and Shaw (2016)</a:t>
            </a:r>
          </a:p>
        </p:txBody>
      </p:sp>
      <p:pic>
        <p:nvPicPr>
          <p:cNvPr descr="boomtown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648200" y="1358900"/>
            <a:ext cx="4038600" cy="30734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/>
          <a:lstStyle/>
          <a:p>
            <a:pPr lvl="0" indent="0" marL="0">
              <a:buNone/>
            </a:pPr>
            <a:r>
              <a:rPr/>
              <a:t>Logistics</a:t>
            </a:r>
          </a:p>
        </p:txBody>
      </p:sp>
    </p:spTree>
  </p:cSld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Reading for Wednesday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Two articles on flood risk management in New Jersey:</a:t>
            </a:r>
          </a:p>
          <a:p>
            <a:pPr lvl="0"/>
            <a:r>
              <a:rPr/>
              <a:t>Frank (2022)</a:t>
            </a:r>
          </a:p>
          <a:p>
            <a:pPr lvl="0"/>
            <a:r>
              <a:rPr/>
              <a:t>Crawford (2025)</a:t>
            </a:r>
          </a:p>
          <a:p>
            <a:pPr lvl="0" indent="0" marL="0">
              <a:buNone/>
            </a:pPr>
            <a:r>
              <a:rPr/>
              <a:t>Readings and guiding questions are on the class website</a:t>
            </a:r>
          </a:p>
          <a:p>
            <a:pPr lvl="0"/>
            <a:r>
              <a:rPr/>
              <a:t>Come prepared for discussion</a:t>
            </a:r>
          </a:p>
          <a:p>
            <a:pPr lvl="0"/>
            <a:r>
              <a:rPr/>
              <a:t>Quiz should be easy if you do the reading!</a:t>
            </a:r>
          </a:p>
          <a:p>
            <a:pPr lvl="0"/>
            <a:r>
              <a:rPr/>
              <a:t>PDFs also available on Canvas</a:t>
            </a:r>
          </a:p>
        </p:txBody>
      </p:sp>
    </p:spTree>
  </p:cSld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Lab 1: Friday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/>
              <a:t>Julia setup and “Hello World”</a:t>
            </a:r>
          </a:p>
          <a:p>
            <a:pPr lvl="0"/>
            <a:r>
              <a:rPr/>
              <a:t>Start early! Installation can be tricky.</a:t>
            </a:r>
          </a:p>
          <a:p>
            <a:pPr lvl="0"/>
            <a:r>
              <a:rPr/>
              <a:t>Friday lab session is for troubleshooting and Q&amp;A</a:t>
            </a:r>
          </a:p>
        </p:txBody>
      </p:sp>
    </p:spTree>
  </p:cSld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This Week’s To-Dos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 marL="0">
              <a:spcBef>
                <a:spcPts val="3000"/>
              </a:spcBef>
              <a:buNone/>
            </a:pPr>
            <a:r>
              <a:rPr b="1"/>
              <a:t>Before Wednesday</a:t>
            </a:r>
          </a:p>
          <a:p>
            <a:pPr lvl="0" indent="-342900" marL="342900">
              <a:buAutoNum type="arabicPeriod"/>
            </a:pPr>
            <a:r>
              <a:rPr/>
              <a:t>Read the syllabus</a:t>
            </a:r>
          </a:p>
          <a:p>
            <a:pPr lvl="0" indent="-342900" marL="342900">
              <a:buAutoNum type="arabicPeriod"/>
            </a:pPr>
            <a:r>
              <a:rPr/>
              <a:t>Complete the reading (Frank (2022) and Crawford (2025))</a:t>
            </a:r>
          </a:p>
          <a:p>
            <a:pPr lvl="0" indent="0" marL="0">
              <a:spcBef>
                <a:spcPts val="3000"/>
              </a:spcBef>
              <a:buNone/>
            </a:pPr>
            <a:r>
              <a:rPr b="1"/>
              <a:t>Before Friday</a:t>
            </a:r>
          </a:p>
          <a:p>
            <a:pPr lvl="0" indent="-342900" marL="342900">
              <a:buAutoNum startAt="3" type="arabicPeriod"/>
            </a:pPr>
            <a:r>
              <a:rPr/>
              <a:t>Start Lab 1 — complete the “Before Lab” setup steps</a:t>
            </a:r>
          </a:p>
        </p:txBody>
      </p:sp>
    </p:spTree>
  </p:cSld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Crawford, Susan. 2025. “Floods and Storms Are Ravaging the Jersey Shore. Why Do We Keep Building It Back?” Rolling Stone. December 5, 2025. </a:t>
            </a:r>
            <a:r>
              <a:rPr>
                <a:hlinkClick r:id="rId2"/>
              </a:rPr>
              <a:t>https://www.rollingstone.com/culture/culture-features/floods-storms-jersey-shore-beach-rebuilding-1235477927/</a:t>
            </a:r>
            <a:r>
              <a:rPr/>
              <a:t>.</a:t>
            </a:r>
          </a:p>
          <a:p>
            <a:pPr lvl="0" indent="0" marL="0">
              <a:buNone/>
            </a:pPr>
            <a:r>
              <a:rPr/>
              <a:t>Frank, Thomas. 2022. “Bold New Jersey Shore Flood Rules Could Be Blueprint for Entire U.S. Coast.” </a:t>
            </a:r>
            <a:r>
              <a:rPr i="1"/>
              <a:t>Scientific American</a:t>
            </a:r>
            <a:r>
              <a:rPr/>
              <a:t>, August 22, 2022. </a:t>
            </a:r>
            <a:r>
              <a:rPr>
                <a:hlinkClick r:id="rId3"/>
              </a:rPr>
              <a:t>https://www.scientificamerican.com/article/bold-new-jersey-shore-flood-rules-could-be-blueprint-for-entire-u-s-coast/</a:t>
            </a:r>
            <a:r>
              <a:rPr/>
              <a:t>.</a:t>
            </a:r>
          </a:p>
          <a:p>
            <a:pPr lvl="0" indent="0" marL="0">
              <a:buNone/>
            </a:pPr>
            <a:r>
              <a:rPr/>
              <a:t>Satija, Nina, Kiah Collier, and Al Shaw. 2016. “Boomtown, Flood Town.” </a:t>
            </a:r>
            <a:r>
              <a:rPr i="1"/>
              <a:t>ProPublica: Hell and High Water</a:t>
            </a:r>
            <a:r>
              <a:rPr/>
              <a:t>, December 7, 2016. </a:t>
            </a:r>
            <a:r>
              <a:rPr>
                <a:hlinkClick r:id="rId4"/>
              </a:rPr>
              <a:t>https://projects.propublica.org/houston-cypress/</a:t>
            </a:r>
            <a:r>
              <a:rPr/>
              <a:t>.</a:t>
            </a:r>
          </a:p>
        </p:txBody>
      </p:sp>
    </p:spTree>
  </p:cSld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Example Decisions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 marL="0">
              <a:spcBef>
                <a:spcPts val="3000"/>
              </a:spcBef>
              <a:buNone/>
            </a:pPr>
            <a:r>
              <a:rPr b="1"/>
              <a:t>How to size stormwater infrastructure?</a:t>
            </a:r>
          </a:p>
        </p:txBody>
      </p:sp>
    </p:spTree>
  </p:cSld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: Doss-Gollin</a:t>
            </a:r>
          </a:p>
        </p:txBody>
      </p:sp>
      <p:pic>
        <p:nvPicPr>
          <p:cNvPr descr="doss-gollin-buffalo-drainage.jpe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648200" y="1371600"/>
            <a:ext cx="4038600" cy="30226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Example Decisions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 marL="0">
              <a:spcBef>
                <a:spcPts val="3000"/>
              </a:spcBef>
              <a:buNone/>
            </a:pPr>
            <a:r>
              <a:rPr b="1"/>
              <a:t>How high to elevate a house for proactive flood protection?</a:t>
            </a:r>
          </a:p>
        </p:txBody>
      </p:sp>
    </p:spTree>
  </p:cSld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: Allison Lee / </a:t>
            </a:r>
            <a:r>
              <a:rPr>
                <a:hlinkClick r:id="rId2"/>
              </a:rPr>
              <a:t>Houston Public Media</a:t>
            </a:r>
          </a:p>
        </p:txBody>
      </p:sp>
      <p:pic>
        <p:nvPicPr>
          <p:cNvPr descr="lee-meyerland-elevation.jpg" id="0" name="Picture 1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648200" y="1549400"/>
            <a:ext cx="4038600" cy="26924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Example Decisions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 marL="0">
              <a:spcBef>
                <a:spcPts val="3000"/>
              </a:spcBef>
              <a:buNone/>
            </a:pPr>
            <a:r>
              <a:rPr b="1"/>
              <a:t>Require weatherization of privately owned electricity infrastructure?</a:t>
            </a:r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49</Words>
  <Application>Microsoft Macintosh PowerPoint</Application>
  <PresentationFormat>On-screen Show (16:9)</PresentationFormat>
  <Paragraphs>15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Office Theme</vt:lpstr>
      <vt:lpstr>Presentation Title</vt:lpstr>
      <vt:lpstr>Slide Title</vt:lpstr>
      <vt:lpstr>Section header</vt:lpstr>
      <vt:lpstr>Slide Title for Two-Content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 to Climate Risk Management</dc:title>
  <dc:creator>Dr. James Doss-Gollin</dc:creator>
  <cp:keywords/>
  <dcterms:created xsi:type="dcterms:W3CDTF">2026-01-24T04:13:52Z</dcterms:created>
  <dcterms:modified xsi:type="dcterms:W3CDTF">2026-01-24T04:13:52Z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quarto-vars">
    <vt:lpwstr/>
  </property>
  <property fmtid="{D5CDD505-2E9C-101B-9397-08002B2CF9AE}" pid="3" name="authors">
    <vt:lpwstr/>
  </property>
  <property fmtid="{D5CDD505-2E9C-101B-9397-08002B2CF9AE}" pid="4" name="auto-agenda">
    <vt:lpwstr/>
  </property>
  <property fmtid="{D5CDD505-2E9C-101B-9397-08002B2CF9AE}" pid="5" name="biblio-config">
    <vt:lpwstr>True</vt:lpwstr>
  </property>
  <property fmtid="{D5CDD505-2E9C-101B-9397-08002B2CF9AE}" pid="6" name="bibliography">
    <vt:lpwstr/>
  </property>
  <property fmtid="{D5CDD505-2E9C-101B-9397-08002B2CF9AE}" pid="7" name="by-author">
    <vt:lpwstr/>
  </property>
  <property fmtid="{D5CDD505-2E9C-101B-9397-08002B2CF9AE}" pid="8" name="course">
    <vt:lpwstr>CEVE 421/521, Climate Risk Management</vt:lpwstr>
  </property>
  <property fmtid="{D5CDD505-2E9C-101B-9397-08002B2CF9AE}" pid="9" name="date">
    <vt:lpwstr>2026-01-12</vt:lpwstr>
  </property>
  <property fmtid="{D5CDD505-2E9C-101B-9397-08002B2CF9AE}" pid="10" name="header-includes">
    <vt:lpwstr/>
  </property>
  <property fmtid="{D5CDD505-2E9C-101B-9397-08002B2CF9AE}" pid="11" name="include-after">
    <vt:lpwstr/>
  </property>
  <property fmtid="{D5CDD505-2E9C-101B-9397-08002B2CF9AE}" pid="12" name="include-before">
    <vt:lpwstr/>
  </property>
  <property fmtid="{D5CDD505-2E9C-101B-9397-08002B2CF9AE}" pid="13" name="institution">
    <vt:lpwstr>Rice University</vt:lpwstr>
  </property>
  <property fmtid="{D5CDD505-2E9C-101B-9397-08002B2CF9AE}" pid="14" name="labels">
    <vt:lpwstr/>
  </property>
  <property fmtid="{D5CDD505-2E9C-101B-9397-08002B2CF9AE}" pid="15" name="status">
    <vt:lpwstr>published</vt:lpwstr>
  </property>
  <property fmtid="{D5CDD505-2E9C-101B-9397-08002B2CF9AE}" pid="16" name="toc-title">
    <vt:lpwstr>Table of contents</vt:lpwstr>
  </property>
  <property fmtid="{D5CDD505-2E9C-101B-9397-08002B2CF9AE}" pid="17" name="week">
    <vt:lpwstr>1</vt:lpwstr>
  </property>
</Properties>
</file>