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694"/>
  </p:normalViewPr>
  <p:slideViewPr>
    <p:cSldViewPr snapToGrid="0" snapToObjects="1">
      <p:cViewPr varScale="1">
        <p:scale>
          <a:sx d="100" n="161"/>
          <a:sy d="100" n="161"/>
        </p:scale>
        <p:origin x="560" y="200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notesMaster" Target="notesMasters/notesMaster1.xml" /><Relationship Id="rId36" Type="http://schemas.openxmlformats.org/officeDocument/2006/relationships/viewProps" Target="viewProps.xml" /><Relationship Id="rId35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38" Type="http://schemas.openxmlformats.org/officeDocument/2006/relationships/tableStyles" Target="tableStyles.xml" /><Relationship Id="rId3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1CCF-B725-44A7-AA57-5E433BD85C9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DFEC3-8487-43E8-A154-7C12CBC1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0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?>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?>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?>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?>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?>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?>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?>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?>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?>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?>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?>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?>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6.xml.rels><?xml version="1.0" encoding="UTF-8"?>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?>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8.xml.rels><?xml version="1.0" encoding="UTF-8"?>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9.xml.rels><?xml version="1.0" encoding="UTF-8"?>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1:00. Open with the deadliest natural disaster in US history. Don’t linger—move to the problem they faced.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</a:t>
            </a:fld>
            <a:endParaRPr lang="en-US"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1:19. The fragility curve is intuitive. This creates interesting risk trade-offs.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18</a:t>
            </a:fld>
            <a:endParaRPr lang="en-US"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1:21. Clear instructions. Make sure everyone has Google Maps open.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20</a:t>
            </a:fld>
            <a:endParaRPr lang="en-US"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1:23. Quick prediction to create cognitive investment before the activity. Have students write down a guess before seeing any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21</a:t>
            </a:fld>
            <a:endParaRPr lang="en-US"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1:25. Assign cities if students hesitate: “Table 1 takes Miami, Table 2 takes Rotterdam…”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24</a:t>
            </a:fld>
            <a:endParaRPr lang="en-US"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1:27. Give 6 minutes for estimation. Students need ALL four parameters for Friday’s lab.</a:t>
            </a:r>
          </a:p>
          <a:p>
            <a:pPr lvl="0" indent="0" marL="0">
              <a:buNone/>
            </a:pPr>
          </a:p>
          <a:p>
            <a:pPr lvl="0" indent="0" marL="0">
              <a:buNone/>
            </a:pPr>
            <a:r>
              <a:rPr/>
              <a:t>Circulate and address common issues: - “Where does the city end?” → Focus on the flood-prone coastal zone, not the whole metro area - “I can’t find elevation” → Try Google Earth, or search “[city] topography” - “What’s a seawall?” → Any hard barrier at the water’s edge - “My city has no seawall” → Use 0m. The model handles this—it just means no existing protection. - “The terrain isn’t really a wedge” → Focus on the flood-prone coastal zone, not the whole metropolitan area. Most waterfronts approximate a wedge locally.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26</a:t>
            </a:fld>
            <a:endParaRPr lang="en-US"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1:33. Call time. Facilitate cross-table comparisons. Look for interesting contrasts (e.g., Miami vs. Rotterdam, steep vs. flat cities).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28</a:t>
            </a:fld>
            <a:endParaRPr lang="en-US"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1:41. Debrief: “Notice how different geometries suggest different strategies.”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29</a:t>
            </a:fld>
            <a:endParaRPr lang="en-US"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1:44. Brief preview.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30</a:t>
            </a:fld>
            <a:endParaRPr lang="en-US"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1:47. Hook for Friday—leave them thinking.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31</a:t>
            </a:fld>
            <a:endParaRPr lang="en-US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1:03. Introduce ICOW as the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</a:t>
            </a:fld>
            <a:endParaRPr lang="en-US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1:07. High-level overview of inputs and outputs. We’ll unpack each piece over the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5</a:t>
            </a:fld>
            <a:endParaRPr lang="en-US"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1:08. Build intuition for why the wedge is a good abstraction. The ICOW paper uses Lower Manhattan as its case study.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7</a:t>
            </a:fld>
            <a:endParaRPr lang="en-US"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1:10. Explain the geometry. These are the parameters students will estimate in the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9</a:t>
            </a:fld>
            <a:endParaRPr lang="en-US"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1:12. Use the wedge figure to build intuition about zone-based damage. Pause after each question to let students think before revealing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10</a:t>
            </a:fld>
            <a:endParaRPr lang="en-US"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1:14. These are the parameters you’ll estimate in the activity. Values are from the ICOW paper—ask students if they seem reasonable.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12</a:t>
            </a:fld>
            <a:endParaRPr lang="en-US"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1:15. Key vocabulary. Students don’t need to memorize—just recognize.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14</a:t>
            </a:fld>
            <a:endParaRPr lang="en-US"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Target: 1:17. Contrast with simple models. Key insight: damage depends on what’s underwater and how deep.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17</a:t>
            </a:fld>
            <a:endParaRPr lang="en-US"/>
          </a:p>
        </p:txBody>
      </p:sp>
    </p:spTree>
  </p:cSld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eaLnBrk="1" hangingPunct="1" latinLnBrk="0" rtl="0">
        <a:spcBef>
          <a:spcPct val="0"/>
        </a:spcBef>
        <a:buNone/>
        <a:defRPr kern="1200"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ct val="20000"/>
        </a:spcBef>
        <a:buFont typeface="Arial"/>
        <a:buChar char="–"/>
        <a:defRPr kern="1200" sz="21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ct val="20000"/>
        </a:spcBef>
        <a:buFont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ct val="20000"/>
        </a:spcBef>
        <a:buFont typeface="Arial"/>
        <a:buChar char="–"/>
        <a:defRPr kern="1200" sz="15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ct val="20000"/>
        </a:spcBef>
        <a:buFont typeface="Arial"/>
        <a:buChar char="»"/>
        <a:defRPr kern="1200" sz="15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jp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dossgollin-lab.github.io/ICOW.jl/equations.html#parameters" TargetMode="Externa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g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oi.org/10.1016/j.envsoft.2019.06.011" TargetMode="Externa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.jp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jpg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 indent="0" marL="0">
              <a:buNone/>
            </a:pPr>
            <a:r>
              <a:rPr/>
              <a:t>Island City On a Wedge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Paper Discussion</a:t>
            </a:r>
            <a:br/>
            <a:br/>
            <a:r>
              <a:rPr/>
              <a:t>Dr. James Doss-Gollin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2026-02-04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What Gets Flooded?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w_03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663700"/>
            <a:ext cx="4038600" cy="1943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Source: Ceres, Forest, and Keller (2019)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If water reaches </a:t>
            </a:r>
            <a:r>
              <a:rPr b="1"/>
              <a:t>Zone 4</a:t>
            </a:r>
            <a:r>
              <a:rPr/>
              <a:t>—what’s the damage?</a:t>
            </a:r>
          </a:p>
          <a:p>
            <a:pPr lvl="0" indent="0" marL="0">
              <a:buNone/>
            </a:pPr>
            <a:r>
              <a:rPr/>
              <a:t>→ Three zones underwater (large fraction of city value)</a:t>
            </a:r>
          </a:p>
          <a:p>
            <a:pPr lvl="0" indent="0" marL="0">
              <a:buNone/>
            </a:pPr>
            <a:r>
              <a:rPr/>
              <a:t>If water reaches </a:t>
            </a:r>
            <a:r>
              <a:rPr b="1"/>
              <a:t>Zone 3</a:t>
            </a:r>
            <a:r>
              <a:rPr/>
              <a:t>?</a:t>
            </a:r>
          </a:p>
          <a:p>
            <a:pPr lvl="0" indent="0" marL="0">
              <a:buNone/>
            </a:pPr>
            <a:r>
              <a:rPr/>
              <a:t>→ Zero… </a:t>
            </a:r>
            <a:r>
              <a:rPr i="1"/>
              <a:t>unless the dike fails</a:t>
            </a:r>
          </a:p>
          <a:p>
            <a:pPr lvl="0" indent="0" marL="0">
              <a:buNone/>
            </a:pPr>
            <a:r>
              <a:rPr/>
              <a:t>What happens when dikes fail?</a:t>
            </a:r>
          </a:p>
        </p:txBody>
      </p:sp>
    </p:spTree>
  </p:cSld>
</p:sld>
</file>

<file path=ppt/slides/slide12.xml><?xml version="1.0" encoding="UTF-8"?><p:sld xmlns:a="http://schemas.openxmlformats.org/drawingml/2006/main" xmlns:r="http://schemas.openxmlformats.org/officeDocument/2006/relationships" xmlns:p="http://schemas.openxmlformats.org/presentationml/2006/main"><p:cSld><p:spTree><p:nvGrpSpPr><p:cNvPr id="1" name="" /><p:cNvGrpSpPr /><p:nvPr /></p:nvGrpSpPr><p:grpSpPr><a:xfrm><a:off x="0" y="0" /><a:ext cx="0" cy="0" /><a:chOff x="0" y="0" /><a:chExt cx="0" cy="0" /></a:xfrm></p:grpSpPr><p:sp><p:nvSpPr><p:cNvPr id="2" name="Title 1" /><p:cNvSpPr><a:spLocks noGrp="1" /></p:cNvSpPr><p:nvPr><p:ph type="title" /></p:nvPr></p:nvSpPr><p:spPr /><p:txBody><a:bodyPr /><a:lstStyle /><a:p><a:pPr lvl="0" indent="0" marL="0"><a:buNone /></a:pPr><a:r><a:rPr /><a:t>Key Parameters</a:t></a:r></a:p></p:txBody></p:sp><p:graphicFrame><p:nvGraphicFramePr><p:cNvPr id="6" name="Content Placeholder 5" /><p:cNvGraphicFramePr><a:graphicFrameLocks noGrp="1" /></p:cNvGraphicFramePr><p:nvPr><p:ph idx="1" /></p:nvPr></p:nvGraphicFramePr><p:xfrm><a:off x="457200" y="1193800" /><a:ext cx="8229600" cy="3390900" /></p:xfrm><a:graphic><a:graphicData uri="http://schemas.openxmlformats.org/drawingml/2006/table"><a:tbl><a:tblPr firstRow="1" bandRow="1"><a:tableStyleId>{5C22544A-7EE6-4342-B048-85BDC9FD1C3A}</a:tableStyleId></a:tblPr><a:tblGrid><a:gridCol w="3238500" /><a:gridCol w="2349500" /><a:gridCol w="2641600" /></a:tblGrid><a:tr h="0"><a:tc><a:txBody><a:bodyPr /><a:lstStyle /><a:p><a:pPr lvl="0" indent="0" marL="0"><a:buNone /></a:pPr><a:r><a:rPr /><a:t>Parameter</a:t></a:r></a:p></a:txBody><a:tcPr /></a:tc><a:tc><a:txBody><a:bodyPr /><a:lstStyle /><a:p><a:pPr lvl="0" indent="0" marL="0"><a:buNone /></a:pPr><a:r><a:rPr /><a:t>Symbol</a:t></a:r></a:p></a:txBody><a:tcPr /></a:tc><a:tc><a:txBody><a:bodyPr /><a:lstStyle /><a:p><a:pPr lvl="0" indent="0" marL="0"><a:buNone /></a:pPr><a:r><a:rPr /><a:t>Meaning</a:t></a:r></a:p></a:txBody><a:tcPr /></a:tc></a:tr><a:tr h="0"><a:tc><a:txBody><a:bodyPr /><a:lstStyle /><a:p><a:pPr lvl="0" indent="0" marL="0"><a:buNone /></a:pPr><a:r><a:rPr /><a:t>Maximum elevation</a:t></a:r></a:p></a:txBody></a:tc><a:tc><a:txBody><a:bodyPr /><a:lstStyle /><a:p><a:pPr lvl="0" indent="0" marL="0"><a:buNone /></a:pPr><a14:m><m:oMath xmlns:m="http://schemas.openxmlformats.org/officeDocument/2006/math"><m:sSub><m:e><m:r><m:t>H</m:t></m:r></m:e><m:sub><m:r><m:rPr><m:nor /><m:sty m:val="p" /></m:rPr><m:t>city</m:t></m:r></m:sub></m:sSub></m:oMath></a14:m></a:p></a:txBody></a:tc><a:tc><a:txBody><a:bodyPr /><a:lstStyle /><a:p><a:pPr lvl="0" indent="0" marL="0"><a:buNone /></a:pPr><a:r><a:rPr /><a:t>How high does the city rise?</a:t></a:r></a:p></a:txBody></a:tc></a:tr><a:tr h="0"><a:tc><a:txBody><a:bodyPr /><a:lstStyle /><a:p><a:pPr lvl="0" indent="0" marL="0"><a:buNone /></a:pPr><a:r><a:rPr /><a:t>City depth</a:t></a:r></a:p></a:txBody></a:tc><a:tc><a:txBody><a:bodyPr /><a:lstStyle /><a:p><a:pPr lvl="0" indent="0" marL="0"><a:buNone /></a:pPr><a14:m><m:oMath xmlns:m="http://schemas.openxmlformats.org/officeDocument/2006/math"><m:sSub><m:e><m:r><m:t>D</m:t></m:r></m:e><m:sub><m:r><m:rPr><m:nor /><m:sty m:val="p" /></m:rPr><m:t>city</m:t></m:r></m:sub></m:sSub></m:oMath></a14:m></a:p></a:txBody></a:tc><a:tc><a:txBody><a:bodyPr /><a:lstStyle /><a:p><a:pPr lvl="0" indent="0" marL="0"><a:buNone /></a:pPr><a:r><a:rPr /><a:t>How far inland does the city extend?</a:t></a:r></a:p></a:txBody></a:tc></a:tr><a:tr h="0"><a:tc><a:txBody><a:bodyPr /><a:lstStyle /><a:p><a:pPr lvl="0" indent="0" marL="0"><a:buNone /></a:pPr><a:r><a:rPr /><a:t>Coastline length</a:t></a:r></a:p></a:txBody></a:tc><a:tc><a:txBody><a:bodyPr /><a:lstStyle /><a:p><a:pPr lvl="0" indent="0" marL="0"><a:buNone /></a:pPr><a14:m><m:oMath xmlns:m="http://schemas.openxmlformats.org/officeDocument/2006/math"><m:sSub><m:e><m:r><m:t>W</m:t></m:r></m:e><m:sub><m:r><m:rPr><m:nor /><m:sty m:val="p" /></m:rPr><m:t>city</m:t></m:r></m:sub></m:sSub></m:oMath></a14:m></a:p></a:txBody></a:tc><a:tc><a:txBody><a:bodyPr /><a:lstStyle /><a:p><a:pPr lvl="0" indent="0" marL="0"><a:buNone /></a:pPr><a:r><a:rPr /><a:t>How long is the waterfront?</a:t></a:r></a:p></a:txBody></a:tc></a:tr><a:tr h="0"><a:tc><a:txBody><a:bodyPr /><a:lstStyle /><a:p><a:pPr lvl="0" indent="0" marL="0"><a:buNone /></a:pPr><a:r><a:rPr /><a:t>Seawall height</a:t></a:r></a:p></a:txBody></a:tc><a:tc><a:txBody><a:bodyPr /><a:lstStyle /><a:p><a:pPr lvl="0" indent="0" marL="0"><a:buNone /></a:pPr><a14:m><m:oMath xmlns:m="http://schemas.openxmlformats.org/officeDocument/2006/math"><m:sSub><m:e><m:r><m:t>H</m:t></m:r></m:e><m:sub><m:r><m:rPr><m:nor /><m:sty m:val="p" /></m:rPr><m:t>seawall</m:t></m:r></m:sub></m:sSub></m:oMath></a14:m></a:p></a:txBody></a:tc><a:tc><a:txBody><a:bodyPr /><a:lstStyle /><a:p><a:pPr lvl="0" indent="0" marL="0"><a:buNone /></a:pPr><a:r><a:rPr /><a:t>Existing protection height</a:t></a:r></a:p></a:txBody></a:tc></a:tr></a:tbl></a:graphicData></a:graphic></p:graphicFrame></p:spTree></p:cSld>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 b="1"/>
                  <a:t>From the paper (Manhattan):</a:t>
                </a:r>
                <a:r>
                  <a:rPr/>
                  <a:t> </a:t>
                </a:r>
                <a14:m>
                  <m:oMath xmlns:m="http://schemas.openxmlformats.org/officeDocument/2006/math">
                    <m:sSub>
                      <m:e>
                        <m:r>
                          <m:t>H</m:t>
                        </m:r>
                      </m:e>
                      <m:sub>
                        <m:r>
                          <m:rPr>
                            <m:nor/>
                            <m:sty m:val="p"/>
                          </m:rPr>
                          <m:t>city</m:t>
                        </m:r>
                      </m:sub>
                    </m:sSub>
                    <m:r>
                      <m:rPr>
                        <m:sty m:val="p"/>
                      </m:rPr>
                      <m:t>≈</m:t>
                    </m:r>
                    <m:r>
                      <m:t>17</m:t>
                    </m:r>
                  </m:oMath>
                </a14:m>
                <a:r>
                  <a:rPr/>
                  <a:t> m, </a:t>
                </a:r>
                <a14:m>
                  <m:oMath xmlns:m="http://schemas.openxmlformats.org/officeDocument/2006/math">
                    <m:sSub>
                      <m:e>
                        <m:r>
                          <m:t>D</m:t>
                        </m:r>
                      </m:e>
                      <m:sub>
                        <m:r>
                          <m:rPr>
                            <m:nor/>
                            <m:sty m:val="p"/>
                          </m:rPr>
                          <m:t>city</m:t>
                        </m:r>
                      </m:sub>
                    </m:sSub>
                    <m:r>
                      <m:rPr>
                        <m:sty m:val="p"/>
                      </m:rPr>
                      <m:t>≈</m:t>
                    </m:r>
                    <m:r>
                      <m:t>2</m:t>
                    </m:r>
                  </m:oMath>
                </a14:m>
                <a:r>
                  <a:rPr/>
                  <a:t> km, </a:t>
                </a:r>
                <a14:m>
                  <m:oMath xmlns:m="http://schemas.openxmlformats.org/officeDocument/2006/math">
                    <m:sSub>
                      <m:e>
                        <m:r>
                          <m:t>W</m:t>
                        </m:r>
                      </m:e>
                      <m:sub>
                        <m:r>
                          <m:rPr>
                            <m:nor/>
                            <m:sty m:val="p"/>
                          </m:rPr>
                          <m:t>city</m:t>
                        </m:r>
                      </m:sub>
                    </m:sSub>
                    <m:r>
                      <m:rPr>
                        <m:sty m:val="p"/>
                      </m:rPr>
                      <m:t>≈</m:t>
                    </m:r>
                    <m:r>
                      <m:t>43</m:t>
                    </m:r>
                  </m:oMath>
                </a14:m>
                <a:r>
                  <a:rPr/>
                  <a:t> km</a:t>
                </a:r>
              </a:p>
              <a:p>
                <a:pPr lvl="0" indent="0" marL="0">
                  <a:buNone/>
                </a:pPr>
                <a:r>
                  <a:rPr/>
                  <a:t>Do these seem reasonable? (We’ll check in the activity.)</a:t>
                </a:r>
              </a:p>
            </p:txBody>
          </p:sp>
        </mc:Choice>
      </mc:AlternateContent>
    </p:spTree>
  </p:cSld>
</p:sld>
</file>

<file path=ppt/slides/slide14.xml><?xml version="1.0" encoding="UTF-8"?><p:sld xmlns:a="http://schemas.openxmlformats.org/drawingml/2006/main" xmlns:r="http://schemas.openxmlformats.org/officeDocument/2006/relationships" xmlns:p="http://schemas.openxmlformats.org/presentationml/2006/main"><p:cSld><p:spTree><p:nvGrpSpPr><p:cNvPr id="1" name="" /><p:cNvGrpSpPr /><p:nvPr /></p:nvGrpSpPr><p:grpSpPr><a:xfrm><a:off x="0" y="0" /><a:ext cx="0" cy="0" /><a:chOff x="0" y="0" /><a:chExt cx="0" cy="0" /></a:xfrm></p:grpSpPr><p:sp><p:nvSpPr><p:cNvPr id="2" name="Title 1" /><p:cNvSpPr><a:spLocks noGrp="1" /></p:cNvSpPr><p:nvPr><p:ph type="title" /></p:nvPr></p:nvSpPr><p:spPr /><p:txBody><a:bodyPr /><a:lstStyle /><a:p><a:pPr lvl="0" indent="0" marL="0"><a:buNone /></a:pPr><a:r><a:rPr /><a:t>The Five Defense Levers</a:t></a:r></a:p></p:txBody></p:sp><p:graphicFrame><p:nvGraphicFramePr><p:cNvPr id="6" name="Content Placeholder 5" /><p:cNvGraphicFramePr><a:graphicFrameLocks noGrp="1" /></p:cNvGraphicFramePr><p:nvPr><p:ph idx="1" /></p:nvPr></p:nvGraphicFramePr><p:xfrm><a:off x="457200" y="1193800" /><a:ext cx="8229600" cy="3390900" /></p:xfrm><a:graphic><a:graphicData uri="http://schemas.openxmlformats.org/drawingml/2006/table"><a:tbl><a:tblPr firstRow="1" bandRow="1"><a:tableStyleId>{5C22544A-7EE6-4342-B048-85BDC9FD1C3A}</a:tableStyleId></a:tblPr><a:tblGrid><a:gridCol w="1435100" /><a:gridCol w="2882900" /><a:gridCol w="3911600" /></a:tblGrid><a:tr h="0"><a:tc><a:txBody><a:bodyPr /><a:lstStyle /><a:p><a:pPr lvl="0" indent="0" marL="0"><a:buNone /></a:pPr><a:r><a:rPr /><a:t>Lever</a:t></a:r></a:p></a:txBody><a:tcPr /></a:tc><a:tc><a:txBody><a:bodyPr /><a:lstStyle /><a:p><a:pPr lvl="0" indent="0" marL="0"><a:buNone /></a:pPr><a:r><a:rPr /><a:t>What it does</a:t></a:r></a:p></a:txBody><a:tcPr /></a:tc><a:tc><a:txBody><a:bodyPr /><a:lstStyle /><a:p><a:pPr lvl="0" indent="0" marL="0"><a:buNone /></a:pPr><a:r><a:rPr /><a:t>Real-world example</a:t></a:r></a:p></a:txBody><a:tcPr /></a:tc></a:tr><a:tr h="0"><a:tc><a:txBody><a:bodyPr /><a:lstStyle /><a:p><a:pPr lvl="0" indent="0" marL="0"><a:buNone /></a:pPr><a:r><a:rPr b="1" /><a:t>Withdrawal</a:t></a:r><a:r><a:rPr /><a:t> (</a:t></a:r><a14:m><m:oMath xmlns:m="http://schemas.openxmlformats.org/officeDocument/2006/math"><m:r><m:t>W</m:t></m:r></m:oMath></a14:m><a:r><a:rPr /><a:t>)</a:t></a:r></a:p></a:txBody></a:tc><a:tc><a:txBody><a:bodyPr /><a:lstStyle /><a:p><a:pPr lvl="0" indent="0" marL="0"><a:buNone /></a:pPr><a:r><a:rPr /><a:t>Vacate low-lying land</a:t></a:r></a:p></a:txBody></a:tc><a:tc><a:txBody><a:bodyPr /><a:lstStyle /><a:p><a:pPr lvl="0" indent="0" marL="0"><a:buNone /></a:pPr><a:r><a:rPr /><a:t>Managed retreat, buyouts</a:t></a:r></a:p></a:txBody></a:tc></a:tr><a:tr h="0"><a:tc><a:txBody><a:bodyPr /><a:lstStyle /><a:p><a:pPr lvl="0" indent="0" marL="0"><a:buNone /></a:pPr><a:r><a:rPr b="1" /><a:t>Dike Base</a:t></a:r><a:r><a:rPr /><a:t> (</a:t></a:r><a14:m><m:oMath xmlns:m="http://schemas.openxmlformats.org/officeDocument/2006/math"><m:r><m:t>B</m:t></m:r></m:oMath></a14:m><a:r><a:rPr /><a:t>)</a:t></a:r></a:p></a:txBody></a:tc><a:tc><a:txBody><a:bodyPr /><a:lstStyle /><a:p><a:pPr lvl="0" indent="0" marL="0"><a:buNone /></a:pPr><a:r><a:rPr /><a:t>Where the wall starts</a:t></a:r></a:p></a:txBody></a:tc><a:tc><a:txBody><a:bodyPr /><a:lstStyle /><a:p><a:pPr lvl="0" indent="0" marL="0"><a:buNone /></a:pPr><a:r><a:rPr /><a:t>Seawall location</a:t></a:r></a:p></a:txBody></a:tc></a:tr><a:tr h="0"><a:tc><a:txBody><a:bodyPr /><a:lstStyle /><a:p><a:pPr lvl="0" indent="0" marL="0"><a:buNone /></a:pPr><a:r><a:rPr b="1" /><a:t>Dike Height</a:t></a:r><a:r><a:rPr /><a:t> (</a:t></a:r><a14:m><m:oMath xmlns:m="http://schemas.openxmlformats.org/officeDocument/2006/math"><m:r><m:t>D</m:t></m:r></m:oMath></a14:m><a:r><a:rPr /><a:t>)</a:t></a:r></a:p></a:txBody></a:tc><a:tc><a:txBody><a:bodyPr /><a:lstStyle /><a:p><a:pPr lvl="0" indent="0" marL="0"><a:buNone /></a:pPr><a:r><a:rPr /><a:t>How tall the wall is</a:t></a:r></a:p></a:txBody></a:tc><a:tc><a:txBody><a:bodyPr /><a:lstStyle /><a:p><a:pPr lvl="0" indent="0" marL="0"><a:buNone /></a:pPr><a:r><a:rPr /><a:t>Seawall height</a:t></a:r></a:p></a:txBody></a:tc></a:tr><a:tr h="0"><a:tc><a:txBody><a:bodyPr /><a:lstStyle /><a:p><a:pPr lvl="0" indent="0" marL="0"><a:buNone /></a:pPr><a:r><a:rPr b="1" /><a:t>Resistance Height</a:t></a:r><a:r><a:rPr /><a:t> (</a:t></a:r><a14:m><m:oMath xmlns:m="http://schemas.openxmlformats.org/officeDocument/2006/math"><m:r><m:t>R</m:t></m:r></m:oMath></a14:m><a:r><a:rPr /><a:t>)</a:t></a:r></a:p></a:txBody></a:tc><a:tc><a:txBody><a:bodyPr /><a:lstStyle /><a:p><a:pPr lvl="0" indent="0" marL="0"><a:buNone /></a:pPr><a:r><a:rPr /><a:t>Flood-proof buildings</a:t></a:r></a:p></a:txBody></a:tc><a:tc><a:txBody><a:bodyPr /><a:lstStyle /><a:p><a:pPr lvl="0" indent="0" marL="0"><a:buNone /></a:pPr><a:r><a:rPr /><a:t>Elevating structures</a:t></a:r></a:p></a:txBody></a:tc></a:tr><a:tr h="0"><a:tc><a:txBody><a:bodyPr /><a:lstStyle /><a:p><a:pPr lvl="0" indent="0" marL="0"><a:buNone /></a:pPr><a:r><a:rPr b="1" /><a:t>Resistance Fraction</a:t></a:r><a:r><a:rPr /><a:t> (</a:t></a:r><a14:m><m:oMath xmlns:m="http://schemas.openxmlformats.org/officeDocument/2006/math"><m:r><m:t>P</m:t></m:r></m:oMath></a14:m><a:r><a:rPr /><a:t>)</a:t></a:r></a:p></a:txBody></a:tc><a:tc><a:txBody><a:bodyPr /><a:lstStyle /><a:p><a:pPr lvl="0" indent="0" marL="0"><a:buNone /></a:pPr><a:r><a:rPr /><a:t>What % of buildings</a:t></a:r></a:p></a:txBody></a:tc><a:tc><a:txBody><a:bodyPr /><a:lstStyle /><a:p><a:pPr lvl="0" indent="0" marL="0"><a:buNone /></a:pPr><a:r><a:rPr /><a:t>Retrofit programs</a:t></a:r></a:p></a:txBody></a:tc></a:tr></a:tbl></a:graphicData></a:graphic></p:graphicFrame></p:spTree></p:cSld>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 b="1"/>
                  <a:t>The key constraint:</a:t>
                </a:r>
                <a:r>
                  <a:rPr/>
                  <a:t> </a:t>
                </a:r>
                <a14:m>
                  <m:oMath xmlns:m="http://schemas.openxmlformats.org/officeDocument/2006/math">
                    <m:r>
                      <m:t>W</m:t>
                    </m:r>
                    <m:r>
                      <m:rPr>
                        <m:sty m:val="p"/>
                      </m:rPr>
                      <m:t>+</m:t>
                    </m:r>
                    <m:r>
                      <m:t>B</m:t>
                    </m:r>
                    <m:r>
                      <m:rPr>
                        <m:sty m:val="p"/>
                      </m:rPr>
                      <m:t>+</m:t>
                    </m:r>
                    <m:r>
                      <m:t>D</m:t>
                    </m:r>
                    <m:r>
                      <m:rPr>
                        <m:sty m:val="p"/>
                      </m:rPr>
                      <m:t>≤</m:t>
                    </m:r>
                    <m:sSub>
                      <m:e>
                        <m:r>
                          <m:t>H</m:t>
                        </m:r>
                      </m:e>
                      <m:sub>
                        <m:r>
                          <m:rPr>
                            <m:nor/>
                            <m:sty m:val="p"/>
                          </m:rPr>
                          <m:t>city</m:t>
                        </m:r>
                      </m:sub>
                    </m:sSub>
                  </m:oMath>
                </a14:m>
              </a:p>
              <a:p>
                <a:pPr lvl="0" indent="0" marL="0">
                  <a:buNone/>
                </a:pPr>
                <a:r>
                  <a:rPr/>
                  <a:t>You can’t withdraw past the city limits, and you can’t build a dike taller than the land behind it.</a:t>
                </a:r>
              </a:p>
            </p:txBody>
          </p:sp>
        </mc:Choice>
      </mc:AlternateContent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The Economics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Damage Isn’t Binary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Simple models say: flood = total loss, no flood = zero.</a:t>
                </a:r>
              </a:p>
              <a:p>
                <a:pPr lvl="0" indent="0" marL="0">
                  <a:buNone/>
                </a:pPr>
                <a:r>
                  <a:rPr b="1"/>
                  <a:t>Reality:</a:t>
                </a:r>
                <a:r>
                  <a:rPr/>
                  <a:t> A 1-foot flood ruins your carpet. A 10-foot flood destroys the structure.</a:t>
                </a:r>
              </a:p>
              <a:p>
                <a:pPr lvl="0" indent="0" marL="0">
                  <a:buNone/>
                </a:pPr>
                <a:r>
                  <a:rPr/>
                  <a:t>ICOW computes damage based on </a:t>
                </a:r>
                <a:r>
                  <a:rPr b="1"/>
                  <a:t>volume flooded: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rPr>
                          <m:nor/>
                          <m:sty m:val="p"/>
                        </m:rPr>
                        <m:t>Damage</m:t>
                      </m:r>
                      <m:r>
                        <m:rPr>
                          <m:sty m:val="p"/>
                        </m:rPr>
                        <m:t>=</m:t>
                      </m:r>
                      <m:r>
                        <m:rPr>
                          <m:nor/>
                          <m:sty m:val="p"/>
                        </m:rPr>
                        <m:t>Zone Value</m:t>
                      </m:r>
                      <m:r>
                        <m:rPr>
                          <m:sty m:val="p"/>
                        </m:rPr>
                        <m:t>×</m:t>
                      </m:r>
                      <m:f>
                        <m:fPr>
                          <m:type m:val="bar"/>
                        </m:fPr>
                        <m:num>
                          <m:r>
                            <m:rPr>
                              <m:nor/>
                              <m:sty m:val="p"/>
                            </m:rPr>
                            <m:t>Volume Flooded</m:t>
                          </m:r>
                        </m:num>
                        <m:den>
                          <m:r>
                            <m:rPr>
                              <m:nor/>
                              <m:sty m:val="p"/>
                            </m:rPr>
                            <m:t>Total Volume</m:t>
                          </m:r>
                        </m:den>
                      </m:f>
                      <m:r>
                        <m:rPr>
                          <m:sty m:val="p"/>
                        </m:rPr>
                        <m:t>×</m:t>
                      </m:r>
                      <m:r>
                        <m:t>0.39</m:t>
                      </m:r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The 0.39 is an empirically-derived depth-damage parameter: the fraction of zone value destroyed at full inundation (from flood damage curves).</a:t>
                </a:r>
              </a:p>
              <a:p>
                <a:pPr lvl="0" indent="0" marL="0">
                  <a:buNone/>
                </a:pPr>
                <a:r>
                  <a:rPr/>
                  <a:t>This connects to Monday’s EAD formula (Week 4 lecture)—but now we can compute damage for </a:t>
                </a:r>
                <a:r>
                  <a:rPr i="1"/>
                  <a:t>any</a:t>
                </a:r>
                <a:r>
                  <a:rPr/>
                  <a:t> surge height.</a:t>
                </a:r>
              </a:p>
            </p:txBody>
          </p:sp>
        </mc:Choice>
      </mc:AlternateContent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Dikes Aren’t Perfect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 dike doesn’t magically hold until overtopped, then fail.</a:t>
            </a:r>
          </a:p>
          <a:p>
            <a:pPr lvl="0" indent="0" marL="0">
              <a:buNone/>
            </a:pPr>
            <a:r>
              <a:rPr b="1"/>
              <a:t>Fragility curve:</a:t>
            </a:r>
            <a:r>
              <a:rPr/>
              <a:t> Failure probability ramps up as water approaches the crest</a:t>
            </a:r>
          </a:p>
          <a:p>
            <a:pPr lvl="0"/>
            <a:r>
              <a:rPr/>
              <a:t>Water below 95% of crest: very low failure probability</a:t>
            </a:r>
          </a:p>
          <a:p>
            <a:pPr lvl="0"/>
            <a:r>
              <a:rPr/>
              <a:t>Water at 95%+: failure probability ramps linearly</a:t>
            </a:r>
          </a:p>
          <a:p>
            <a:pPr lvl="0"/>
            <a:r>
              <a:rPr/>
              <a:t>At 100%: certain overtopping</a:t>
            </a:r>
          </a:p>
          <a:p>
            <a:pPr lvl="0" indent="0" marL="0">
              <a:buNone/>
            </a:pPr>
            <a:r>
              <a:rPr b="1"/>
              <a:t>The levee effect:</a:t>
            </a:r>
            <a:r>
              <a:rPr/>
              <a:t> People behind dikes often </a:t>
            </a:r>
            <a:r>
              <a:rPr i="1"/>
              <a:t>don’t evacuate</a:t>
            </a:r>
            <a:r>
              <a:rPr/>
              <a:t>. If the dike fails, they’re caught off guard. ICOW models this: damage behind a failed dike is </a:t>
            </a:r>
            <a:r>
              <a:rPr b="1"/>
              <a:t>1.3× worse</a:t>
            </a:r>
            <a:r>
              <a:rPr/>
              <a:t> than open flooding.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Activity: Map Your City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Galveston, 1900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Work in pairs. Use Google Maps to estimate ICOW geometry parameters for a real coastal city.</a:t>
            </a:r>
          </a:p>
          <a:p>
            <a:pPr lvl="0" indent="0" marL="0">
              <a:buNone/>
            </a:pPr>
            <a:r>
              <a:rPr b="1"/>
              <a:t>You’ll need:</a:t>
            </a:r>
          </a:p>
          <a:p>
            <a:pPr lvl="0"/>
            <a:r>
              <a:rPr/>
              <a:t>Google Maps with terrain view</a:t>
            </a:r>
          </a:p>
          <a:p>
            <a:pPr lvl="0"/>
            <a:r>
              <a:rPr/>
              <a:t>ICOW.jl documentation: </a:t>
            </a:r>
            <a:r>
              <a:rPr>
                <a:hlinkClick r:id="rId3"/>
              </a:rPr>
              <a:t>https://dossgollin-lab.github.io/ICOW.jl/equations.html#parameters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Make a Prediction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Before we look anything up—take 30 seconds:</a:t>
                </a:r>
              </a:p>
              <a:p>
                <a:pPr lvl="0" indent="0" marL="0">
                  <a:buNone/>
                </a:pPr>
                <a:r>
                  <a:rPr b="1"/>
                  <a:t>Which city do you think has the steepest geometry?</a:t>
                </a:r>
                <a:r>
                  <a:rPr/>
                  <a:t> (highest </a:t>
                </a:r>
                <a14:m>
                  <m:oMath xmlns:m="http://schemas.openxmlformats.org/officeDocument/2006/math">
                    <m:sSub>
                      <m:e>
                        <m:r>
                          <m:t>H</m:t>
                        </m:r>
                      </m:e>
                      <m:sub>
                        <m:r>
                          <m:rPr>
                            <m:nor/>
                            <m:sty m:val="p"/>
                          </m:rPr>
                          <m:t>city</m:t>
                        </m:r>
                      </m:sub>
                    </m:sSub>
                    <m:r>
                      <m:rPr>
                        <m:sty m:val="p"/>
                      </m:rPr>
                      <m:t>/</m:t>
                    </m:r>
                    <m:sSub>
                      <m:e>
                        <m:r>
                          <m:t>D</m:t>
                        </m:r>
                      </m:e>
                      <m:sub>
                        <m:r>
                          <m:rPr>
                            <m:nor/>
                            <m:sty m:val="p"/>
                          </m:rPr>
                          <m:t>city</m:t>
                        </m:r>
                      </m:sub>
                    </m:sSub>
                  </m:oMath>
                </a14:m>
                <a:r>
                  <a:rPr/>
                  <a:t> ratio)</a:t>
                </a:r>
              </a:p>
            </p:txBody>
          </p:sp>
        </mc:Choice>
      </mc:AlternateContent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Miami Beach</a:t>
            </a:r>
          </a:p>
          <a:p>
            <a:pPr lvl="0"/>
            <a:r>
              <a:rPr/>
              <a:t>Galveston</a:t>
            </a:r>
          </a:p>
          <a:p>
            <a:pPr lvl="0"/>
            <a:r>
              <a:rPr/>
              <a:t>New Orleans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/>
            <a:r>
              <a:rPr/>
              <a:t>Rotterdam</a:t>
            </a:r>
          </a:p>
          <a:p>
            <a:pPr lvl="0"/>
            <a:r>
              <a:rPr/>
              <a:t>Mumbai</a:t>
            </a:r>
          </a:p>
          <a:p>
            <a:pPr lvl="0"/>
            <a:r>
              <a:rPr/>
              <a:t>Venice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Write down your guess. We’ll check later.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Pick a City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/>
            <a:r>
              <a:rPr/>
              <a:t>Galveston, TX</a:t>
            </a:r>
          </a:p>
          <a:p>
            <a:pPr lvl="0"/>
            <a:r>
              <a:rPr/>
              <a:t>Miami Beach, FL</a:t>
            </a:r>
          </a:p>
          <a:p>
            <a:pPr lvl="0"/>
            <a:r>
              <a:rPr/>
              <a:t>New Orleans, LA</a:t>
            </a:r>
          </a:p>
          <a:p>
            <a:pPr lvl="0"/>
            <a:r>
              <a:rPr/>
              <a:t>Boston, 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/>
            <a:r>
              <a:rPr/>
              <a:t>Mumbai, India</a:t>
            </a:r>
          </a:p>
          <a:p>
            <a:pPr lvl="0"/>
            <a:r>
              <a:rPr/>
              <a:t>Jakarta, Indonesia</a:t>
            </a:r>
          </a:p>
          <a:p>
            <a:pPr lvl="0"/>
            <a:r>
              <a:rPr/>
              <a:t>Lagos, Nigeria</a:t>
            </a:r>
          </a:p>
          <a:p>
            <a:pPr lvl="0"/>
            <a:r>
              <a:rPr/>
              <a:t>Shanghai, China</a:t>
            </a:r>
          </a:p>
        </p:txBody>
      </p:sp>
    </p:spTree>
  </p:cSld>
</p:sld>
</file>

<file path=ppt/slides/slide26.xml><?xml version="1.0" encoding="UTF-8"?><p:sld xmlns:a="http://schemas.openxmlformats.org/drawingml/2006/main" xmlns:r="http://schemas.openxmlformats.org/officeDocument/2006/relationships" xmlns:p="http://schemas.openxmlformats.org/presentationml/2006/main"><p:cSld><p:spTree><p:nvGrpSpPr><p:cNvPr id="1" name="" /><p:cNvGrpSpPr /><p:nvPr /></p:nvGrpSpPr><p:grpSpPr><a:xfrm><a:off x="0" y="0" /><a:ext cx="0" cy="0" /><a:chOff x="0" y="0" /><a:chExt cx="0" cy="0" /></a:xfrm></p:grpSpPr><p:sp><p:nvSpPr><p:cNvPr id="2" name="Title 1" /><p:cNvSpPr><a:spLocks noGrp="1" /></p:cNvSpPr><p:nvPr><p:ph type="title" /></p:nvPr></p:nvSpPr><p:spPr /><p:txBody><a:bodyPr /><a:lstStyle /><a:p><a:pPr lvl="0" indent="0" marL="0"><a:buNone /></a:pPr><a:r><a:rPr /><a:t>Estimate These Parameters</a:t></a:r></a:p></p:txBody></p:sp><p:graphicFrame><p:nvGraphicFramePr><p:cNvPr id="6" name="Content Placeholder 5" /><p:cNvGraphicFramePr><a:graphicFrameLocks noGrp="1" /></p:cNvGraphicFramePr><p:nvPr><p:ph idx="1" /></p:nvPr></p:nvGraphicFramePr><p:xfrm><a:off x="457200" y="1193800" /><a:ext cx="8229600" cy="3390900" /></p:xfrm><a:graphic><a:graphicData uri="http://schemas.openxmlformats.org/drawingml/2006/table"><a:tbl><a:tblPr firstRow="1" bandRow="1"><a:tableStyleId>{5C22544A-7EE6-4342-B048-85BDC9FD1C3A}</a:tableStyleId></a:tblPr><a:tblGrid><a:gridCol w="3238500" /><a:gridCol w="4991100" /></a:tblGrid><a:tr h="0"><a:tc><a:txBody><a:bodyPr /><a:lstStyle /><a:p><a:pPr lvl="0" indent="0" marL="0"><a:buNone /></a:pPr><a:r><a:rPr /><a:t>Parameter</a:t></a:r></a:p></a:txBody><a:tcPr /></a:tc><a:tc><a:txBody><a:bodyPr /><a:lstStyle /><a:p><a:pPr lvl="0" indent="0" marL="0"><a:buNone /></a:pPr><a:r><a:rPr /><a:t>How to Estimate</a:t></a:r></a:p></a:txBody><a:tcPr /></a:tc></a:tr><a:tr h="0"><a:tc><a:txBody><a:bodyPr /><a:lstStyle /><a:p><a:pPr lvl="0" indent="0" marL="0"><a:buNone /></a:pPr><a14:m><m:oMath xmlns:m="http://schemas.openxmlformats.org/officeDocument/2006/math"><m:sSub><m:e><m:r><m:t>H</m:t></m:r></m:e><m:sub><m:r><m:rPr><m:nor /><m:sty m:val="p" /></m:rPr><m:t>city</m:t></m:r></m:sub></m:sSub></m:oMath></a14:m></a:p></a:txBody></a:tc><a:tc><a:txBody><a:bodyPr /><a:lstStyle /><a:p><a:pPr lvl="0" indent="0" marL="0"><a:buNone /></a:pPr><a:r><a:rPr /><a:t>Elevation change: waterfront → highest urban point</a:t></a:r></a:p></a:txBody></a:tc></a:tr><a:tr h="0"><a:tc><a:txBody><a:bodyPr /><a:lstStyle /><a:p><a:pPr lvl="0" indent="0" marL="0"><a:buNone /></a:pPr><a14:m><m:oMath xmlns:m="http://schemas.openxmlformats.org/officeDocument/2006/math"><m:sSub><m:e><m:r><m:t>D</m:t></m:r></m:e><m:sub><m:r><m:rPr><m:nor /><m:sty m:val="p" /></m:rPr><m:t>city</m:t></m:r></m:sub></m:sSub></m:oMath></a14:m></a:p></a:txBody></a:tc><a:tc><a:txBody><a:bodyPr /><a:lstStyle /><a:p><a:pPr lvl="0" indent="0" marL="0"><a:buNone /></a:pPr><a:r><a:rPr /><a:t>Horizontal distance: waterfront → highest point</a:t></a:r></a:p></a:txBody></a:tc></a:tr><a:tr h="0"><a:tc><a:txBody><a:bodyPr /><a:lstStyle /><a:p><a:pPr lvl="0" indent="0" marL="0"><a:buNone /></a:pPr><a14:m><m:oMath xmlns:m="http://schemas.openxmlformats.org/officeDocument/2006/math"><m:sSub><m:e><m:r><m:t>W</m:t></m:r></m:e><m:sub><m:r><m:rPr><m:nor /><m:sty m:val="p" /></m:rPr><m:t>city</m:t></m:r></m:sub></m:sSub></m:oMath></a14:m></a:p></a:txBody></a:tc><a:tc><a:txBody><a:bodyPr /><a:lstStyle /><a:p><a:pPr lvl="0" indent="0" marL="0"><a:buNone /></a:pPr><a:r><a:rPr /><a:t>Length of exposed coastline</a:t></a:r></a:p></a:txBody></a:tc></a:tr><a:tr h="0"><a:tc><a:txBody><a:bodyPr /><a:lstStyle /><a:p><a:pPr lvl="0" indent="0" marL="0"><a:buNone /></a:pPr><a14:m><m:oMath xmlns:m="http://schemas.openxmlformats.org/officeDocument/2006/math"><m:sSub><m:e><m:r><m:t>H</m:t></m:r></m:e><m:sub><m:r><m:rPr><m:nor /><m:sty m:val="p" /></m:rPr><m:t>seawall</m:t></m:r></m:sub></m:sSub></m:oMath></a14:m></a:p></a:txBody></a:tc><a:tc><a:txBody><a:bodyPr /><a:lstStyle /><a:p><a:pPr lvl="0" indent="0" marL="0"><a:buNone /></a:pPr><a:r><a:rPr /><a:t>Existing protection height (search online)</a:t></a:r></a:p></a:txBody></a:tc></a:tr></a:tbl></a:graphicData></a:graphic></p:graphicFrame></p:spTree></p:cSld>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Tools:</a:t>
            </a:r>
            <a:r>
              <a:rPr/>
              <a:t> Google Maps terrain view, Google Earth elevation, Wikipedia</a:t>
            </a:r>
          </a:p>
          <a:p>
            <a:pPr lvl="0" indent="0" marL="0">
              <a:buNone/>
            </a:pPr>
            <a:r>
              <a:rPr/>
              <a:t>You’ll need all four parameters for Friday’s lab!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Share Out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 b="1"/>
                  <a:t>Pair up with a table that studied a different city:</a:t>
                </a:r>
              </a:p>
              <a:p>
                <a:pPr lvl="0" indent="-342900" marL="342900">
                  <a:buAutoNum type="arabicPeriod"/>
                </a:pPr>
                <a:r>
                  <a:rPr/>
                  <a:t>Compare your </a:t>
                </a:r>
                <a14:m>
                  <m:oMath xmlns:m="http://schemas.openxmlformats.org/officeDocument/2006/math">
                    <m:sSub>
                      <m:e>
                        <m:r>
                          <m:t>H</m:t>
                        </m:r>
                      </m:e>
                      <m:sub>
                        <m:r>
                          <m:rPr>
                            <m:nor/>
                            <m:sty m:val="p"/>
                          </m:rPr>
                          <m:t>city</m:t>
                        </m:r>
                      </m:sub>
                    </m:sSub>
                    <m:r>
                      <m:rPr>
                        <m:sty m:val="p"/>
                      </m:rPr>
                      <m:t>/</m:t>
                    </m:r>
                    <m:sSub>
                      <m:e>
                        <m:r>
                          <m:t>D</m:t>
                        </m:r>
                      </m:e>
                      <m:sub>
                        <m:r>
                          <m:rPr>
                            <m:nor/>
                            <m:sty m:val="p"/>
                          </m:rPr>
                          <m:t>city</m:t>
                        </m:r>
                      </m:sub>
                    </m:sSub>
                  </m:oMath>
                </a14:m>
                <a:r>
                  <a:rPr/>
                  <a:t> ratios</a:t>
                </a:r>
              </a:p>
              <a:p>
                <a:pPr lvl="0" indent="-342900" marL="342900">
                  <a:buAutoNum type="arabicPeriod"/>
                </a:pPr>
                <a:r>
                  <a:rPr/>
                  <a:t>Which city is steeper? Which is flatter?</a:t>
                </a:r>
              </a:p>
              <a:p>
                <a:pPr lvl="0" indent="-342900" marL="342900">
                  <a:buAutoNum type="arabicPeriod"/>
                </a:pPr>
                <a:r>
                  <a:rPr/>
                  <a:t>What does that imply for dike strategy?</a:t>
                </a:r>
              </a:p>
              <a:p>
                <a:pPr lvl="0" indent="0" marL="0">
                  <a:buNone/>
                </a:pPr>
                <a:r>
                  <a:rPr b="1"/>
                  <a:t>Class discussion:</a:t>
                </a:r>
                <a:r>
                  <a:rPr/>
                  <a:t> A steep city vs. a flat city—who benefits more from a 3m dike?</a:t>
                </a:r>
              </a:p>
            </p:txBody>
          </p:sp>
        </mc:Choice>
      </mc:AlternateContent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marL="342900">
              <a:buAutoNum type="arabicPeriod"/>
            </a:pPr>
            <a:r>
              <a:rPr/>
              <a:t>ICOW abstracts complex cities into a few key parameters</a:t>
            </a:r>
          </a:p>
          <a:p>
            <a:pPr lvl="0" indent="-342900" marL="342900">
              <a:buAutoNum type="arabicPeriod"/>
            </a:pPr>
            <a:r>
              <a:rPr/>
              <a:t>The wedge geometry captures essential physics: higher surges flood more area</a:t>
            </a:r>
          </a:p>
          <a:p>
            <a:pPr lvl="0" indent="-342900" marL="342900">
              <a:buAutoNum type="arabicPeriod"/>
            </a:pPr>
            <a:r>
              <a:rPr/>
              <a:t>Different cities → different optimal strategies</a:t>
            </a:r>
          </a:p>
          <a:p>
            <a:pPr lvl="0" indent="-342900" marL="342900">
              <a:buAutoNum type="arabicPeriod"/>
            </a:pPr>
            <a:r>
              <a:rPr/>
              <a:t>Friday’s lab: You’ll use ICOW.jl to compute EAD for a single year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lveston-1900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257300"/>
            <a:ext cx="4038600" cy="2768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Source: Galveston Historical Foundation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September 8, 1900: Category 4 hurricane, 8,000+ deaths</a:t>
            </a:r>
          </a:p>
          <a:p>
            <a:pPr lvl="0" indent="0" marL="0">
              <a:buNone/>
            </a:pPr>
            <a:r>
              <a:rPr/>
              <a:t>The response:</a:t>
            </a:r>
          </a:p>
          <a:p>
            <a:pPr lvl="0"/>
            <a:r>
              <a:rPr/>
              <a:t>17-foot seawall (still standing)</a:t>
            </a:r>
          </a:p>
          <a:p>
            <a:pPr lvl="0"/>
            <a:r>
              <a:rPr/>
              <a:t>Raised the entire city by up to 17 feet</a:t>
            </a:r>
          </a:p>
          <a:p>
            <a:pPr lvl="0"/>
            <a:r>
              <a:rPr/>
              <a:t>Moved thousands of buildings</a:t>
            </a:r>
          </a:p>
          <a:p>
            <a:pPr lvl="0" indent="0" marL="0">
              <a:buNone/>
            </a:pPr>
            <a:r>
              <a:rPr b="1"/>
              <a:t>The question:</a:t>
            </a:r>
            <a:r>
              <a:rPr/>
              <a:t> Build a wall? Raise the land? Retreat? </a:t>
            </a:r>
            <a:r>
              <a:rPr i="1"/>
              <a:t>All three?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Preview: Friday’s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Friday we’ll implement single-year EAD analysis:</a:t>
            </a:r>
          </a:p>
          <a:p>
            <a:pPr lvl="0"/>
            <a:r>
              <a:rPr/>
              <a:t>Use the same parameters you estimated today</a:t>
            </a:r>
          </a:p>
          <a:p>
            <a:pPr lvl="0"/>
            <a:r>
              <a:rPr/>
              <a:t>Add a storm surge distribution</a:t>
            </a:r>
          </a:p>
          <a:p>
            <a:pPr lvl="0"/>
            <a:r>
              <a:rPr/>
              <a:t>Compute expected annual damage</a:t>
            </a:r>
          </a:p>
          <a:p>
            <a:pPr lvl="0"/>
            <a:r>
              <a:rPr/>
              <a:t>Explore how the five levers change EAD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One More Thing…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Rotterdam is 6 meters </a:t>
            </a:r>
            <a:r>
              <a:rPr i="1"/>
              <a:t>below</a:t>
            </a:r>
            <a:r>
              <a:rPr/>
              <a:t> sea level.</a:t>
            </a:r>
          </a:p>
          <a:p>
            <a:pPr lvl="0" indent="0" marL="0">
              <a:buNone/>
            </a:pPr>
            <a:r>
              <a:rPr/>
              <a:t>How does ICOW even work there?</a:t>
            </a:r>
          </a:p>
          <a:p>
            <a:pPr lvl="0" indent="0" marL="0">
              <a:buNone/>
            </a:pPr>
            <a:r>
              <a:rPr/>
              <a:t>(We’ll find out Friday.)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Ceres, Robert L., Chris E. Forest, and Klaus Keller. 2019. “Optimization of Multiple Storm Surge Risk Mitigation Strategies for an Island City On a Wedge.” </a:t>
            </a:r>
            <a:r>
              <a:rPr i="1"/>
              <a:t>Environmental Modelling &amp; Software</a:t>
            </a:r>
            <a:r>
              <a:rPr/>
              <a:t> 119 (September): 341–53. </a:t>
            </a:r>
            <a:r>
              <a:rPr>
                <a:hlinkClick r:id="rId2"/>
              </a:rPr>
              <a:t>https://doi.org/10.1016/j.envsoft.2019.06.011</a:t>
            </a:r>
            <a:r>
              <a:rPr/>
              <a:t>.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ICOW: The Middle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ICOW</a:t>
            </a:r>
            <a:r>
              <a:rPr/>
              <a:t> = Island City On a Wedge (Ceres, Forest, and Keller 2019)</a:t>
            </a:r>
          </a:p>
          <a:p>
            <a:pPr lvl="0"/>
            <a:r>
              <a:rPr/>
              <a:t>Fast: evaluate </a:t>
            </a:r>
            <a:r>
              <a:rPr b="1"/>
              <a:t>millions</a:t>
            </a:r>
            <a:r>
              <a:rPr/>
              <a:t> of strategy combinations</a:t>
            </a:r>
          </a:p>
          <a:p>
            <a:pPr lvl="0"/>
            <a:r>
              <a:rPr/>
              <a:t>Rich: graduated damage (not binary)</a:t>
            </a:r>
          </a:p>
          <a:p>
            <a:pPr lvl="0"/>
            <a:r>
              <a:rPr/>
              <a:t>Flexible: portfolios of defenses (wall + retreat + elevate)</a:t>
            </a:r>
          </a:p>
          <a:p>
            <a:pPr lvl="0" indent="0" marL="0">
              <a:buNone/>
            </a:pPr>
            <a:r>
              <a:rPr b="1"/>
              <a:t>Key insight:</a:t>
            </a:r>
            <a:r>
              <a:rPr/>
              <a:t> You don’t need every street corner—just the </a:t>
            </a:r>
            <a:r>
              <a:rPr i="1"/>
              <a:t>right abstraction</a:t>
            </a:r>
            <a:r>
              <a:rPr/>
              <a:t>.</a:t>
            </a:r>
          </a:p>
        </p:txBody>
      </p:sp>
    </p:spTree>
  </p:cSld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How ICOW Works</a:t>
            </a:r>
          </a:p>
        </p:txBody>
      </p:sp>
      <p:pic>
        <p:nvPicPr>
          <p:cNvPr descr="icow_02.jp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19300" y="1193800"/>
            <a:ext cx="51054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ICOW takes city geometry + defense choices → computes expected damages. Source: Ceres, Forest, and Keller (2019)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The Wedge Geometry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Picture a Coastal City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w_01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4400" y="1193800"/>
            <a:ext cx="31115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4038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The ICOW paper was modeled after Lower Manhattan. Source: Ceres, Forest, and Keller (2019)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What do coastal cities share?</a:t>
            </a:r>
          </a:p>
          <a:p>
            <a:pPr lvl="0"/>
            <a:r>
              <a:rPr/>
              <a:t>Waterfront at low elevation</a:t>
            </a:r>
          </a:p>
          <a:p>
            <a:pPr lvl="0"/>
            <a:r>
              <a:rPr/>
              <a:t>Terrain rises inland</a:t>
            </a:r>
          </a:p>
          <a:p>
            <a:pPr lvl="0"/>
            <a:r>
              <a:rPr/>
              <a:t>Density highest near water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Wedge Abstraction</a:t>
            </a:r>
          </a:p>
        </p:txBody>
      </p:sp>
      <p:pic>
        <p:nvPicPr>
          <p:cNvPr descr="icow_03.jp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74800" y="1193800"/>
            <a:ext cx="59944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The wedge geometry captures essential features. Source: Ceres, Forest, and Keller (2019)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Island City On a Wedge</dc:title>
  <dc:creator>Dr. James Doss-Gollin</dc:creator>
  <cp:keywords/>
  <dcterms:created xsi:type="dcterms:W3CDTF">2026-02-16T18:51:31Z</dcterms:created>
  <dcterms:modified xsi:type="dcterms:W3CDTF">2026-02-16T18:51:31Z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quarto-vars">
    <vt:lpwstr/>
  </property>
  <property fmtid="{D5CDD505-2E9C-101B-9397-08002B2CF9AE}" pid="3" name="authors">
    <vt:lpwstr/>
  </property>
  <property fmtid="{D5CDD505-2E9C-101B-9397-08002B2CF9AE}" pid="4" name="auto-agenda">
    <vt:lpwstr/>
  </property>
  <property fmtid="{D5CDD505-2E9C-101B-9397-08002B2CF9AE}" pid="5" name="biblio-config">
    <vt:lpwstr>True</vt:lpwstr>
  </property>
  <property fmtid="{D5CDD505-2E9C-101B-9397-08002B2CF9AE}" pid="6" name="bibliography">
    <vt:lpwstr>../../references.bib</vt:lpwstr>
  </property>
  <property fmtid="{D5CDD505-2E9C-101B-9397-08002B2CF9AE}" pid="7" name="by-author">
    <vt:lpwstr/>
  </property>
  <property fmtid="{D5CDD505-2E9C-101B-9397-08002B2CF9AE}" pid="8" name="course">
    <vt:lpwstr>CEVE 421/521, Climate Risk Management</vt:lpwstr>
  </property>
  <property fmtid="{D5CDD505-2E9C-101B-9397-08002B2CF9AE}" pid="9" name="date">
    <vt:lpwstr>2026-02-04</vt:lpwstr>
  </property>
  <property fmtid="{D5CDD505-2E9C-101B-9397-08002B2CF9AE}" pid="10" name="header-includes">
    <vt:lpwstr/>
  </property>
  <property fmtid="{D5CDD505-2E9C-101B-9397-08002B2CF9AE}" pid="11" name="include-after">
    <vt:lpwstr/>
  </property>
  <property fmtid="{D5CDD505-2E9C-101B-9397-08002B2CF9AE}" pid="12" name="include-before">
    <vt:lpwstr/>
  </property>
  <property fmtid="{D5CDD505-2E9C-101B-9397-08002B2CF9AE}" pid="13" name="institution">
    <vt:lpwstr>Rice University</vt:lpwstr>
  </property>
  <property fmtid="{D5CDD505-2E9C-101B-9397-08002B2CF9AE}" pid="14" name="labels">
    <vt:lpwstr/>
  </property>
  <property fmtid="{D5CDD505-2E9C-101B-9397-08002B2CF9AE}" pid="15" name="status">
    <vt:lpwstr>published</vt:lpwstr>
  </property>
  <property fmtid="{D5CDD505-2E9C-101B-9397-08002B2CF9AE}" pid="16" name="subtitle">
    <vt:lpwstr>Paper Discussion</vt:lpwstr>
  </property>
  <property fmtid="{D5CDD505-2E9C-101B-9397-08002B2CF9AE}" pid="17" name="toc-title">
    <vt:lpwstr>Table of contents</vt:lpwstr>
  </property>
  <property fmtid="{D5CDD505-2E9C-101B-9397-08002B2CF9AE}" pid="18" name="week">
    <vt:lpwstr>4</vt:lpwstr>
  </property>
</Properties>
</file>