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doi.org/10.1029/2019wr025502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Sequential Decision Making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2026-04-06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 indent="0" marL="0">
                  <a:buNone/>
                </a:pPr>
                <a:r>
                  <a:rPr/>
                  <a:t>This lecture is under development.</a:t>
                </a:r>
              </a:p>
              <a:p>
                <a:pPr lvl="0" indent="0" marL="0">
                  <a:buNone/>
                </a:pPr>
                <a:r>
                  <a:rPr/>
                  <a:t>Content to adapt from previous course:</a:t>
                </a:r>
              </a:p>
              <a:p>
                <a:pPr lvl="0"/>
                <a:r>
                  <a:rPr/>
                  <a:t>Static vs. sequential decision framing</a:t>
                </a:r>
              </a:p>
              <a:p>
                <a:pPr lvl="0"/>
                <a:r>
                  <a:rPr/>
                  <a:t>State evolution: </a:t>
                </a:r>
                <a14:m>
                  <m:oMath xmlns:m="http://schemas.openxmlformats.org/officeDocument/2006/math">
                    <m:sSub>
                      <m:e>
                        <m:r>
                          <m:rPr>
                            <m:sty m:val="b"/>
                          </m:rPr>
                          <m:t>x</m:t>
                        </m:r>
                      </m:e>
                      <m:sub>
                        <m:r>
                          <m:t>t</m:t>
                        </m:r>
                        <m:r>
                          <m:rPr>
                            <m:sty m:val="p"/>
                          </m:rPr>
                          <m:t>+</m:t>
                        </m:r>
                        <m: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m:t>=</m:t>
                    </m:r>
                    <m:sSub>
                      <m:e>
                        <m:r>
                          <m:t>f</m:t>
                        </m:r>
                      </m:e>
                      <m:sub>
                        <m:r>
                          <m:t>t</m:t>
                        </m:r>
                      </m:sub>
                    </m:sSub>
                    <m:d>
                      <m:dPr>
                        <m:begChr m:val="("/>
                        <m:sepChr m:val=""/>
                        <m:endChr m:val=")"/>
                        <m:grow/>
                      </m:dPr>
                      <m:e>
                        <m:sSub>
                          <m:e>
                            <m:r>
                              <m:rPr>
                                <m:sty m:val="b"/>
                              </m:rPr>
                              <m:t>x</m:t>
                            </m:r>
                          </m:e>
                          <m:sub>
                            <m:r>
                              <m:t>t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a</m:t>
                            </m:r>
                          </m:e>
                          <m:sub>
                            <m:r>
                              <m:t>t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m:t>,</m:t>
                        </m:r>
                        <m:sSub>
                          <m:e>
                            <m:r>
                              <m:t>e</m:t>
                            </m:r>
                          </m:e>
                          <m:sub>
                            <m:r>
                              <m:t>t</m:t>
                            </m:r>
                            <m:r>
                              <m:rPr>
                                <m:sty m:val="p"/>
                              </m:rPr>
                              <m:t>+</m:t>
                            </m:r>
                            <m:r>
                              <m:t>1</m:t>
                            </m:r>
                          </m:sub>
                        </m:sSub>
                      </m:e>
                    </m:d>
                  </m:oMath>
                </a14:m>
              </a:p>
              <a:p>
                <a:pPr lvl="0"/>
                <a:r>
                  <a:rPr/>
                  <a:t>Reward and value functions</a:t>
                </a:r>
              </a:p>
              <a:p>
                <a:pPr lvl="0"/>
                <a:r>
                  <a:rPr/>
                  <a:t>Solution methods: open loop, dynamic programming, policy search</a:t>
                </a:r>
              </a:p>
              <a:p>
                <a:pPr lvl="0"/>
                <a:r>
                  <a:rPr/>
                  <a:t>Real options and the value of flexibility</a:t>
                </a:r>
              </a:p>
            </p:txBody>
          </p:sp>
        </mc:Choice>
      </mc:AlternateContent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Preparation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Read Herman et al. (2020), in particular focusing on …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Herman, Jonathan D., Julianne D. Quinn, Scott Steinschneider, Matteo Giuliani, and Sarah Fletcher. 2020. “Climate Adaptation as a Control Problem: Review and Perspectives on Dynamic Water Resources Planning Under Uncertainty.” </a:t>
            </a:r>
            <a:r>
              <a:rPr i="1"/>
              <a:t>Water Resources Research</a:t>
            </a:r>
            <a:r>
              <a:rPr/>
              <a:t>, January, e24389. </a:t>
            </a:r>
            <a:r>
              <a:rPr>
                <a:hlinkClick r:id="rId2"/>
              </a:rPr>
              <a:t>https://doi.org/10.1029/2019wr025502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Sequential Decision Making</dc:title>
  <dc:creator>Dr. James Doss-Gollin</dc:creator>
  <cp:keywords/>
  <dcterms:created xsi:type="dcterms:W3CDTF">2026-01-24T04:14:00Z</dcterms:created>
  <dcterms:modified xsi:type="dcterms:W3CDTF">2026-01-24T04:14:00Z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2026-04-06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12</vt:lpwstr>
  </property>
</Properties>
</file>